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10693400" cy="7562850"/>
  <p:notesSz cx="10693400" cy="756285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494" y="-4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aworth_projection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://en.wikipedia.org/wiki/Glucose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1300" y="581025"/>
            <a:ext cx="9982200" cy="303358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8895" algn="l" rtl="0">
              <a:lnSpc>
                <a:spcPct val="100000"/>
              </a:lnSpc>
              <a:spcBef>
                <a:spcPts val="90"/>
              </a:spcBef>
              <a:tabLst>
                <a:tab pos="2616200" algn="l"/>
                <a:tab pos="7363459" algn="l"/>
              </a:tabLst>
            </a:pPr>
            <a:r>
              <a:rPr sz="1400" b="1" spc="-5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Carbohydrates </a:t>
            </a:r>
            <a:r>
              <a:rPr sz="1400" b="1" spc="-5" dirty="0">
                <a:latin typeface="Times New Roman"/>
                <a:cs typeface="Times New Roman"/>
              </a:rPr>
              <a:t>- definition and</a:t>
            </a:r>
            <a:r>
              <a:rPr sz="1400" b="1" spc="8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chemical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structure	</a:t>
            </a:r>
            <a:endParaRPr lang="ar-IQ" sz="1400" b="1" spc="-10" dirty="0" smtClean="0">
              <a:latin typeface="Times New Roman"/>
              <a:cs typeface="Times New Roman"/>
            </a:endParaRPr>
          </a:p>
          <a:p>
            <a:pPr marL="48895" algn="l" rtl="0">
              <a:lnSpc>
                <a:spcPct val="100000"/>
              </a:lnSpc>
              <a:spcBef>
                <a:spcPts val="90"/>
              </a:spcBef>
              <a:tabLst>
                <a:tab pos="2616200" algn="l"/>
                <a:tab pos="7363459" algn="l"/>
              </a:tabLst>
            </a:pPr>
            <a:endParaRPr sz="2100" dirty="0" smtClean="0">
              <a:latin typeface="Times New Roman"/>
              <a:cs typeface="Times New Roman"/>
            </a:endParaRPr>
          </a:p>
          <a:p>
            <a:pPr algn="l" rtl="0"/>
            <a:r>
              <a:rPr sz="1600" b="1" spc="-10" dirty="0" smtClean="0">
                <a:latin typeface="Times New Roman"/>
                <a:cs typeface="Times New Roman"/>
              </a:rPr>
              <a:t>Carbohydrates </a:t>
            </a:r>
            <a:r>
              <a:rPr sz="1600" spc="-10" dirty="0">
                <a:latin typeface="Times New Roman"/>
                <a:cs typeface="Times New Roman"/>
              </a:rPr>
              <a:t>are the </a:t>
            </a:r>
            <a:r>
              <a:rPr sz="1600" spc="-15" dirty="0">
                <a:latin typeface="Times New Roman"/>
                <a:cs typeface="Times New Roman"/>
              </a:rPr>
              <a:t>most </a:t>
            </a:r>
            <a:r>
              <a:rPr sz="1600" spc="-5" dirty="0">
                <a:latin typeface="Times New Roman"/>
                <a:cs typeface="Times New Roman"/>
              </a:rPr>
              <a:t>widespread </a:t>
            </a:r>
            <a:r>
              <a:rPr sz="1600" spc="-10" dirty="0">
                <a:latin typeface="Times New Roman"/>
                <a:cs typeface="Times New Roman"/>
              </a:rPr>
              <a:t>compounds </a:t>
            </a:r>
            <a:r>
              <a:rPr sz="1600" spc="-5" dirty="0">
                <a:latin typeface="Times New Roman"/>
                <a:cs typeface="Times New Roman"/>
              </a:rPr>
              <a:t>involved in </a:t>
            </a:r>
            <a:r>
              <a:rPr sz="1600" spc="-10" dirty="0">
                <a:latin typeface="Times New Roman"/>
                <a:cs typeface="Times New Roman"/>
              </a:rPr>
              <a:t>the buildup </a:t>
            </a:r>
            <a:r>
              <a:rPr sz="1600" spc="-5" dirty="0">
                <a:latin typeface="Times New Roman"/>
                <a:cs typeface="Times New Roman"/>
              </a:rPr>
              <a:t>and biological </a:t>
            </a:r>
            <a:r>
              <a:rPr sz="1600" spc="-10" dirty="0">
                <a:latin typeface="Times New Roman"/>
                <a:cs typeface="Times New Roman"/>
              </a:rPr>
              <a:t>func tions </a:t>
            </a:r>
            <a:r>
              <a:rPr sz="1600" spc="5" dirty="0">
                <a:latin typeface="Times New Roman"/>
                <a:cs typeface="Times New Roman"/>
              </a:rPr>
              <a:t>of </a:t>
            </a:r>
            <a:r>
              <a:rPr sz="1600" spc="-10" dirty="0">
                <a:latin typeface="Times New Roman"/>
                <a:cs typeface="Times New Roman"/>
              </a:rPr>
              <a:t>the cell.  </a:t>
            </a:r>
            <a:r>
              <a:rPr sz="1600" spc="-5" dirty="0">
                <a:latin typeface="Times New Roman"/>
                <a:cs typeface="Times New Roman"/>
              </a:rPr>
              <a:t>Carbohydrates (sugars) </a:t>
            </a:r>
            <a:r>
              <a:rPr sz="1600" spc="-10" dirty="0">
                <a:latin typeface="Times New Roman"/>
                <a:cs typeface="Times New Roman"/>
              </a:rPr>
              <a:t>are </a:t>
            </a:r>
            <a:r>
              <a:rPr sz="1600" spc="-5" dirty="0">
                <a:latin typeface="Times New Roman"/>
                <a:cs typeface="Times New Roman"/>
              </a:rPr>
              <a:t>polyhydroxycarbonyl compounds </a:t>
            </a:r>
            <a:r>
              <a:rPr sz="1600" spc="-15" dirty="0">
                <a:latin typeface="Times New Roman"/>
                <a:cs typeface="Times New Roman"/>
              </a:rPr>
              <a:t>and </a:t>
            </a:r>
            <a:r>
              <a:rPr sz="1600" dirty="0">
                <a:latin typeface="Times New Roman"/>
                <a:cs typeface="Times New Roman"/>
              </a:rPr>
              <a:t>their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derivatives</a:t>
            </a:r>
            <a:r>
              <a:rPr sz="1600" spc="-10" dirty="0" smtClean="0">
                <a:latin typeface="Times New Roman"/>
                <a:cs typeface="Times New Roman"/>
              </a:rPr>
              <a:t>.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/>
              <a:t>They are primarily composed of the elements carbon, hydrogen and oxygen.</a:t>
            </a:r>
          </a:p>
          <a:p>
            <a:pPr algn="l" rtl="0"/>
            <a:r>
              <a:rPr lang="en-US" sz="1600" dirty="0" smtClean="0"/>
              <a:t>The name carbohydrate literally means ‘</a:t>
            </a:r>
            <a:r>
              <a:rPr lang="en-US" sz="1600" b="1" dirty="0" smtClean="0"/>
              <a:t>hydrates of carbon</a:t>
            </a:r>
            <a:r>
              <a:rPr lang="en-US" sz="1600" dirty="0" smtClean="0"/>
              <a:t>’. Some of the carbohydrates possess the empirical formula (C.H2O)n where n ≥ 3, satisfying that these carbohydrates are in fact carbon hydrates. However, there are several non-carbohydrate compounds (e.g. acetic acid, C2H4O2; lactic acid, C3H6O3) which also appear as hydrates of carbon.</a:t>
            </a:r>
          </a:p>
          <a:p>
            <a:pPr marL="12700" marR="705485" algn="l" rtl="0">
              <a:lnSpc>
                <a:spcPct val="143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12700" marR="5080" algn="l" rtl="0">
              <a:lnSpc>
                <a:spcPts val="2430"/>
              </a:lnSpc>
              <a:spcBef>
                <a:spcPts val="200"/>
              </a:spcBef>
            </a:pPr>
            <a:r>
              <a:rPr sz="1600" b="1" spc="-10" dirty="0">
                <a:latin typeface="Times New Roman"/>
                <a:cs typeface="Times New Roman"/>
              </a:rPr>
              <a:t>A characteristic </a:t>
            </a:r>
            <a:r>
              <a:rPr sz="1600" b="1" spc="-5" dirty="0">
                <a:latin typeface="Times New Roman"/>
                <a:cs typeface="Times New Roman"/>
              </a:rPr>
              <a:t>feature </a:t>
            </a:r>
            <a:r>
              <a:rPr sz="1600" b="1" spc="-20" dirty="0">
                <a:latin typeface="Times New Roman"/>
                <a:cs typeface="Times New Roman"/>
              </a:rPr>
              <a:t>of </a:t>
            </a:r>
            <a:r>
              <a:rPr sz="1600" b="1" spc="-5" dirty="0">
                <a:latin typeface="Times New Roman"/>
                <a:cs typeface="Times New Roman"/>
              </a:rPr>
              <a:t>carbohydrates </a:t>
            </a:r>
            <a:r>
              <a:rPr sz="1600" spc="-20" dirty="0">
                <a:latin typeface="Times New Roman"/>
                <a:cs typeface="Times New Roman"/>
              </a:rPr>
              <a:t>is </a:t>
            </a:r>
            <a:r>
              <a:rPr sz="1600" spc="-10" dirty="0">
                <a:latin typeface="Times New Roman"/>
                <a:cs typeface="Times New Roman"/>
              </a:rPr>
              <a:t>the </a:t>
            </a:r>
            <a:r>
              <a:rPr sz="1600" spc="-5" dirty="0">
                <a:latin typeface="Times New Roman"/>
                <a:cs typeface="Times New Roman"/>
              </a:rPr>
              <a:t>occurrence in </a:t>
            </a:r>
            <a:r>
              <a:rPr sz="1600" spc="5" dirty="0">
                <a:latin typeface="Times New Roman"/>
                <a:cs typeface="Times New Roman"/>
              </a:rPr>
              <a:t>them of </a:t>
            </a:r>
            <a:r>
              <a:rPr sz="1600" spc="-5" dirty="0">
                <a:latin typeface="Times New Roman"/>
                <a:cs typeface="Times New Roman"/>
              </a:rPr>
              <a:t>a </a:t>
            </a:r>
            <a:r>
              <a:rPr sz="1600" dirty="0">
                <a:latin typeface="Times New Roman"/>
                <a:cs typeface="Times New Roman"/>
              </a:rPr>
              <a:t>carbonyl </a:t>
            </a:r>
            <a:r>
              <a:rPr sz="1600" spc="-10" dirty="0">
                <a:latin typeface="Times New Roman"/>
                <a:cs typeface="Times New Roman"/>
              </a:rPr>
              <a:t>(aldo </a:t>
            </a:r>
            <a:r>
              <a:rPr sz="1600" spc="-5" dirty="0">
                <a:latin typeface="Times New Roman"/>
                <a:cs typeface="Times New Roman"/>
              </a:rPr>
              <a:t>or keto) </a:t>
            </a:r>
            <a:r>
              <a:rPr sz="1600" spc="-10" dirty="0">
                <a:latin typeface="Times New Roman"/>
                <a:cs typeface="Times New Roman"/>
              </a:rPr>
              <a:t>group </a:t>
            </a:r>
            <a:r>
              <a:rPr sz="1600" spc="-5" dirty="0">
                <a:latin typeface="Times New Roman"/>
                <a:cs typeface="Times New Roman"/>
              </a:rPr>
              <a:t>and at </a:t>
            </a:r>
            <a:r>
              <a:rPr sz="1600" spc="-10" dirty="0">
                <a:latin typeface="Times New Roman"/>
                <a:cs typeface="Times New Roman"/>
              </a:rPr>
              <a:t>least </a:t>
            </a:r>
            <a:r>
              <a:rPr sz="1600" dirty="0">
                <a:latin typeface="Times New Roman"/>
                <a:cs typeface="Times New Roman"/>
              </a:rPr>
              <a:t>two  </a:t>
            </a:r>
            <a:r>
              <a:rPr sz="1600" spc="-5" dirty="0">
                <a:latin typeface="Times New Roman"/>
                <a:cs typeface="Times New Roman"/>
              </a:rPr>
              <a:t>hydroxyl groups. </a:t>
            </a:r>
            <a:r>
              <a:rPr sz="1600" spc="-10" dirty="0">
                <a:latin typeface="Times New Roman"/>
                <a:cs typeface="Times New Roman"/>
              </a:rPr>
              <a:t>Therefore, </a:t>
            </a:r>
            <a:r>
              <a:rPr sz="1600" spc="-5" dirty="0">
                <a:latin typeface="Times New Roman"/>
                <a:cs typeface="Times New Roman"/>
              </a:rPr>
              <a:t>glyceraldehyde </a:t>
            </a:r>
            <a:r>
              <a:rPr sz="1600" spc="-15" dirty="0">
                <a:latin typeface="Times New Roman"/>
                <a:cs typeface="Times New Roman"/>
              </a:rPr>
              <a:t>and </a:t>
            </a:r>
            <a:r>
              <a:rPr sz="1600" spc="-5" dirty="0">
                <a:latin typeface="Times New Roman"/>
                <a:cs typeface="Times New Roman"/>
              </a:rPr>
              <a:t>dihydroxyacetone </a:t>
            </a:r>
            <a:r>
              <a:rPr sz="1600" spc="-10" dirty="0">
                <a:latin typeface="Times New Roman"/>
                <a:cs typeface="Times New Roman"/>
              </a:rPr>
              <a:t>may </a:t>
            </a:r>
            <a:r>
              <a:rPr sz="1600" spc="-5" dirty="0">
                <a:latin typeface="Times New Roman"/>
                <a:cs typeface="Times New Roman"/>
              </a:rPr>
              <a:t>be </a:t>
            </a:r>
            <a:r>
              <a:rPr sz="1600" spc="-10" dirty="0">
                <a:latin typeface="Times New Roman"/>
                <a:cs typeface="Times New Roman"/>
              </a:rPr>
              <a:t>referred </a:t>
            </a:r>
            <a:r>
              <a:rPr sz="1600" spc="-5" dirty="0">
                <a:latin typeface="Times New Roman"/>
                <a:cs typeface="Times New Roman"/>
              </a:rPr>
              <a:t>to as </a:t>
            </a:r>
            <a:r>
              <a:rPr sz="1600" spc="-15" dirty="0">
                <a:latin typeface="Times New Roman"/>
                <a:cs typeface="Times New Roman"/>
              </a:rPr>
              <a:t>the </a:t>
            </a:r>
            <a:r>
              <a:rPr sz="1600" spc="-10" dirty="0">
                <a:latin typeface="Times New Roman"/>
                <a:cs typeface="Times New Roman"/>
              </a:rPr>
              <a:t>simplest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carbohydrates: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13100" y="3629025"/>
            <a:ext cx="1071245" cy="157480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844"/>
              </a:spcBef>
            </a:pPr>
            <a:r>
              <a:rPr sz="1400" b="1" spc="-5" dirty="0">
                <a:latin typeface="Times New Roman"/>
                <a:cs typeface="Times New Roman"/>
              </a:rPr>
              <a:t>H-C=O</a:t>
            </a:r>
            <a:endParaRPr sz="1400">
              <a:latin typeface="Times New Roman"/>
              <a:cs typeface="Times New Roman"/>
            </a:endParaRPr>
          </a:p>
          <a:p>
            <a:pPr marL="295910" algn="l" rtl="0">
              <a:lnSpc>
                <a:spcPct val="100000"/>
              </a:lnSpc>
              <a:spcBef>
                <a:spcPts val="745"/>
              </a:spcBef>
            </a:pPr>
            <a:r>
              <a:rPr sz="1400" b="1" spc="-5" dirty="0">
                <a:latin typeface="Times New Roman"/>
                <a:cs typeface="Times New Roman"/>
              </a:rPr>
              <a:t>|</a:t>
            </a:r>
            <a:endParaRPr sz="1400">
              <a:latin typeface="Times New Roman"/>
              <a:cs typeface="Times New Roman"/>
            </a:endParaRPr>
          </a:p>
          <a:p>
            <a:pPr marL="73660" algn="l" rtl="0">
              <a:lnSpc>
                <a:spcPct val="100000"/>
              </a:lnSpc>
              <a:spcBef>
                <a:spcPts val="745"/>
              </a:spcBef>
            </a:pPr>
            <a:r>
              <a:rPr sz="1400" b="1" spc="-10" dirty="0">
                <a:latin typeface="Times New Roman"/>
                <a:cs typeface="Times New Roman"/>
              </a:rPr>
              <a:t>H-C-OH</a:t>
            </a:r>
            <a:endParaRPr sz="1400">
              <a:latin typeface="Times New Roman"/>
              <a:cs typeface="Times New Roman"/>
            </a:endParaRPr>
          </a:p>
          <a:p>
            <a:pPr marL="295910" algn="l" rtl="0">
              <a:lnSpc>
                <a:spcPct val="100000"/>
              </a:lnSpc>
              <a:spcBef>
                <a:spcPts val="745"/>
              </a:spcBef>
            </a:pPr>
            <a:r>
              <a:rPr sz="1400" b="1" spc="-5" dirty="0">
                <a:latin typeface="Times New Roman"/>
                <a:cs typeface="Times New Roman"/>
              </a:rPr>
              <a:t>|</a:t>
            </a:r>
            <a:endParaRPr sz="1400">
              <a:latin typeface="Times New Roman"/>
              <a:cs typeface="Times New Roman"/>
            </a:endParaRPr>
          </a:p>
          <a:p>
            <a:pPr marL="402590" algn="l" rtl="0">
              <a:lnSpc>
                <a:spcPct val="100000"/>
              </a:lnSpc>
              <a:spcBef>
                <a:spcPts val="820"/>
              </a:spcBef>
            </a:pPr>
            <a:r>
              <a:rPr sz="2100" b="1" spc="-15" baseline="3968" dirty="0">
                <a:latin typeface="Times New Roman"/>
                <a:cs typeface="Times New Roman"/>
              </a:rPr>
              <a:t>C</a:t>
            </a:r>
            <a:r>
              <a:rPr sz="2100" b="1" spc="-22" baseline="3968" dirty="0">
                <a:latin typeface="Times New Roman"/>
                <a:cs typeface="Times New Roman"/>
              </a:rPr>
              <a:t>H</a:t>
            </a:r>
            <a:r>
              <a:rPr sz="900" b="1" spc="5" dirty="0">
                <a:latin typeface="Times New Roman"/>
                <a:cs typeface="Times New Roman"/>
              </a:rPr>
              <a:t>2</a:t>
            </a:r>
            <a:r>
              <a:rPr sz="2100" b="1" spc="-22" baseline="3968" dirty="0">
                <a:latin typeface="Times New Roman"/>
                <a:cs typeface="Times New Roman"/>
              </a:rPr>
              <a:t>-OH</a:t>
            </a:r>
            <a:endParaRPr sz="2100" baseline="3968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0100" y="3629025"/>
            <a:ext cx="930910" cy="155067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750"/>
              </a:spcBef>
            </a:pPr>
            <a:r>
              <a:rPr sz="2100" b="1" spc="-15" baseline="3968" dirty="0">
                <a:latin typeface="Times New Roman"/>
                <a:cs typeface="Times New Roman"/>
              </a:rPr>
              <a:t>CH</a:t>
            </a:r>
            <a:r>
              <a:rPr sz="900" b="1" spc="-10" dirty="0">
                <a:latin typeface="Times New Roman"/>
                <a:cs typeface="Times New Roman"/>
              </a:rPr>
              <a:t>2</a:t>
            </a:r>
            <a:r>
              <a:rPr sz="2100" b="1" spc="-15" baseline="3968" dirty="0">
                <a:latin typeface="Times New Roman"/>
                <a:cs typeface="Times New Roman"/>
              </a:rPr>
              <a:t>-OH</a:t>
            </a:r>
            <a:endParaRPr sz="2100" baseline="3968">
              <a:latin typeface="Times New Roman"/>
              <a:cs typeface="Times New Roman"/>
            </a:endParaRPr>
          </a:p>
          <a:p>
            <a:pPr marL="52069" marR="504190" indent="93980" algn="l" rtl="0">
              <a:lnSpc>
                <a:spcPts val="2420"/>
              </a:lnSpc>
              <a:spcBef>
                <a:spcPts val="114"/>
              </a:spcBef>
            </a:pPr>
            <a:r>
              <a:rPr sz="1400" b="1" spc="-5" dirty="0">
                <a:latin typeface="Times New Roman"/>
                <a:cs typeface="Times New Roman"/>
              </a:rPr>
              <a:t>|  </a:t>
            </a:r>
            <a:r>
              <a:rPr sz="1400" b="1" spc="-10" dirty="0">
                <a:latin typeface="Times New Roman"/>
                <a:cs typeface="Times New Roman"/>
              </a:rPr>
              <a:t>C=O</a:t>
            </a:r>
            <a:endParaRPr sz="1400">
              <a:latin typeface="Times New Roman"/>
              <a:cs typeface="Times New Roman"/>
            </a:endParaRPr>
          </a:p>
          <a:p>
            <a:pPr marL="146685" algn="l" rtl="0">
              <a:lnSpc>
                <a:spcPct val="100000"/>
              </a:lnSpc>
              <a:spcBef>
                <a:spcPts val="545"/>
              </a:spcBef>
            </a:pPr>
            <a:r>
              <a:rPr sz="1400" b="1" spc="-5" dirty="0">
                <a:latin typeface="Times New Roman"/>
                <a:cs typeface="Times New Roman"/>
              </a:rPr>
              <a:t>|</a:t>
            </a:r>
            <a:endParaRPr sz="1400">
              <a:latin typeface="Times New Roman"/>
              <a:cs typeface="Times New Roman"/>
            </a:endParaRPr>
          </a:p>
          <a:p>
            <a:pPr marL="262255" algn="l" rtl="0">
              <a:lnSpc>
                <a:spcPct val="100000"/>
              </a:lnSpc>
              <a:spcBef>
                <a:spcPts val="815"/>
              </a:spcBef>
            </a:pPr>
            <a:r>
              <a:rPr sz="2100" b="1" spc="-15" baseline="3968" dirty="0">
                <a:latin typeface="Times New Roman"/>
                <a:cs typeface="Times New Roman"/>
              </a:rPr>
              <a:t>C</a:t>
            </a:r>
            <a:r>
              <a:rPr sz="2100" b="1" spc="-22" baseline="3968" dirty="0">
                <a:latin typeface="Times New Roman"/>
                <a:cs typeface="Times New Roman"/>
              </a:rPr>
              <a:t>H</a:t>
            </a:r>
            <a:r>
              <a:rPr sz="900" b="1" spc="5" dirty="0">
                <a:latin typeface="Times New Roman"/>
                <a:cs typeface="Times New Roman"/>
              </a:rPr>
              <a:t>2</a:t>
            </a:r>
            <a:r>
              <a:rPr sz="2100" b="1" spc="-22" baseline="3968" dirty="0">
                <a:latin typeface="Times New Roman"/>
                <a:cs typeface="Times New Roman"/>
              </a:rPr>
              <a:t>-OH</a:t>
            </a:r>
            <a:endParaRPr sz="2100" baseline="3968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13100" y="5229225"/>
            <a:ext cx="110299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glyceraldehyde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80100" y="5229225"/>
            <a:ext cx="1291590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dihydroxyacetone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8100" y="5610225"/>
            <a:ext cx="6953250" cy="649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0"/>
              </a:spcBef>
            </a:pPr>
            <a:r>
              <a:rPr sz="1400" b="1" spc="-15" dirty="0">
                <a:latin typeface="Times New Roman"/>
                <a:cs typeface="Times New Roman"/>
              </a:rPr>
              <a:t>The </a:t>
            </a:r>
            <a:r>
              <a:rPr sz="1400" b="1" spc="-5" dirty="0">
                <a:latin typeface="Times New Roman"/>
                <a:cs typeface="Times New Roman"/>
              </a:rPr>
              <a:t>classification </a:t>
            </a:r>
            <a:r>
              <a:rPr sz="1400" b="1" spc="-20" dirty="0">
                <a:latin typeface="Times New Roman"/>
                <a:cs typeface="Times New Roman"/>
              </a:rPr>
              <a:t>of </a:t>
            </a:r>
            <a:r>
              <a:rPr sz="1400" b="1" spc="-10" dirty="0">
                <a:latin typeface="Times New Roman"/>
                <a:cs typeface="Times New Roman"/>
              </a:rPr>
              <a:t>carbohydrates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based on </a:t>
            </a:r>
            <a:r>
              <a:rPr sz="1400" spc="-10" dirty="0">
                <a:latin typeface="Times New Roman"/>
                <a:cs typeface="Times New Roman"/>
              </a:rPr>
              <a:t>their </a:t>
            </a:r>
            <a:r>
              <a:rPr sz="1400" spc="-5" dirty="0">
                <a:latin typeface="Times New Roman"/>
                <a:cs typeface="Times New Roman"/>
              </a:rPr>
              <a:t>structure and physico-chemical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properties:</a:t>
            </a:r>
            <a:endParaRPr sz="14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57785" algn="l" rtl="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Carbohydrates bearing </a:t>
            </a:r>
            <a:r>
              <a:rPr sz="1400" spc="5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aldo </a:t>
            </a:r>
            <a:r>
              <a:rPr sz="1400" spc="-15" dirty="0">
                <a:latin typeface="Times New Roman"/>
                <a:cs typeface="Times New Roman"/>
              </a:rPr>
              <a:t>group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called aldoses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dirty="0">
                <a:latin typeface="Times New Roman"/>
                <a:cs typeface="Times New Roman"/>
              </a:rPr>
              <a:t>those </a:t>
            </a:r>
            <a:r>
              <a:rPr sz="1400" spc="-5" dirty="0">
                <a:latin typeface="Times New Roman"/>
                <a:cs typeface="Times New Roman"/>
              </a:rPr>
              <a:t>bearing a keto group,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ketoses.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94101" y="2935986"/>
            <a:ext cx="449389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latin typeface="Times New Roman"/>
                <a:cs typeface="Times New Roman"/>
              </a:rPr>
              <a:t>Chemical structures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disaccharides: sucrose </a:t>
            </a:r>
            <a:r>
              <a:rPr sz="1400" spc="-10" dirty="0">
                <a:latin typeface="Times New Roman"/>
                <a:cs typeface="Times New Roman"/>
              </a:rPr>
              <a:t>(left) </a:t>
            </a:r>
            <a:r>
              <a:rPr sz="1400" spc="-5" dirty="0">
                <a:latin typeface="Times New Roman"/>
                <a:cs typeface="Times New Roman"/>
              </a:rPr>
              <a:t>and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lactose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6972" y="3968039"/>
            <a:ext cx="8677910" cy="5941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1145" algn="l" rtl="0">
              <a:lnSpc>
                <a:spcPct val="143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Oligosaccharides </a:t>
            </a:r>
            <a:r>
              <a:rPr sz="1400" spc="-10" dirty="0">
                <a:latin typeface="Times New Roman"/>
                <a:cs typeface="Times New Roman"/>
              </a:rPr>
              <a:t>are found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cells and biological </a:t>
            </a:r>
            <a:r>
              <a:rPr sz="1400" spc="-10" dirty="0">
                <a:latin typeface="Times New Roman"/>
                <a:cs typeface="Times New Roman"/>
              </a:rPr>
              <a:t>fluids </a:t>
            </a:r>
            <a:r>
              <a:rPr sz="1400" spc="-5" dirty="0">
                <a:latin typeface="Times New Roman"/>
                <a:cs typeface="Times New Roman"/>
              </a:rPr>
              <a:t>in a </a:t>
            </a:r>
            <a:r>
              <a:rPr sz="1400" spc="-15" dirty="0">
                <a:latin typeface="Times New Roman"/>
                <a:cs typeface="Times New Roman"/>
              </a:rPr>
              <a:t>free </a:t>
            </a:r>
            <a:r>
              <a:rPr sz="1400" spc="-5" dirty="0">
                <a:latin typeface="Times New Roman"/>
                <a:cs typeface="Times New Roman"/>
              </a:rPr>
              <a:t>state as </a:t>
            </a:r>
            <a:r>
              <a:rPr sz="1400" dirty="0">
                <a:latin typeface="Times New Roman"/>
                <a:cs typeface="Times New Roman"/>
              </a:rPr>
              <a:t>well </a:t>
            </a:r>
            <a:r>
              <a:rPr sz="1400" spc="-5" dirty="0">
                <a:latin typeface="Times New Roman"/>
                <a:cs typeface="Times New Roman"/>
              </a:rPr>
              <a:t>as constituents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covalently  bonded carbohydrate-protein complexes (glycoproteins and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proteoglycans).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04798" y="1475821"/>
            <a:ext cx="2298510" cy="10689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8904" y="1370965"/>
            <a:ext cx="2062479" cy="11144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32554" y="1354455"/>
            <a:ext cx="2296795" cy="1287145"/>
          </a:xfrm>
          <a:custGeom>
            <a:avLst/>
            <a:gdLst/>
            <a:ahLst/>
            <a:cxnLst/>
            <a:rect l="l" t="t" r="r" b="b"/>
            <a:pathLst>
              <a:path w="2296795" h="1287145">
                <a:moveTo>
                  <a:pt x="0" y="1287144"/>
                </a:moveTo>
                <a:lnTo>
                  <a:pt x="2296795" y="1287144"/>
                </a:lnTo>
                <a:lnTo>
                  <a:pt x="2296795" y="0"/>
                </a:lnTo>
                <a:lnTo>
                  <a:pt x="0" y="0"/>
                </a:lnTo>
                <a:lnTo>
                  <a:pt x="0" y="1287144"/>
                </a:lnTo>
                <a:close/>
              </a:path>
            </a:pathLst>
          </a:custGeom>
          <a:ln w="9525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6972" y="1019988"/>
            <a:ext cx="8681085" cy="524256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844"/>
              </a:spcBef>
            </a:pPr>
            <a:r>
              <a:rPr sz="1400" b="1" spc="-5" dirty="0">
                <a:latin typeface="Times New Roman"/>
                <a:cs typeface="Times New Roman"/>
              </a:rPr>
              <a:t>Based on their </a:t>
            </a:r>
            <a:r>
              <a:rPr sz="1400" spc="-5" dirty="0">
                <a:latin typeface="Times New Roman"/>
                <a:cs typeface="Times New Roman"/>
              </a:rPr>
              <a:t>physico-chemical properties, </a:t>
            </a:r>
            <a:r>
              <a:rPr sz="1400" spc="-10" dirty="0">
                <a:latin typeface="Times New Roman"/>
                <a:cs typeface="Times New Roman"/>
              </a:rPr>
              <a:t>carbohydrates are divided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into:</a:t>
            </a:r>
            <a:endParaRPr sz="1400" dirty="0">
              <a:latin typeface="Times New Roman"/>
              <a:cs typeface="Times New Roman"/>
            </a:endParaRPr>
          </a:p>
          <a:p>
            <a:pPr marL="802005" indent="-195580" algn="l" rtl="0">
              <a:lnSpc>
                <a:spcPct val="100000"/>
              </a:lnSpc>
              <a:spcBef>
                <a:spcPts val="745"/>
              </a:spcBef>
              <a:buFont typeface="Times New Roman"/>
              <a:buChar char="-"/>
              <a:tabLst>
                <a:tab pos="802005" algn="l"/>
                <a:tab pos="802640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neutral </a:t>
            </a:r>
            <a:r>
              <a:rPr sz="1400" b="1" spc="-5" dirty="0">
                <a:latin typeface="Times New Roman"/>
                <a:cs typeface="Times New Roman"/>
              </a:rPr>
              <a:t>species </a:t>
            </a:r>
            <a:r>
              <a:rPr sz="1400" spc="-10" dirty="0">
                <a:latin typeface="Times New Roman"/>
                <a:cs typeface="Times New Roman"/>
              </a:rPr>
              <a:t>(those </a:t>
            </a:r>
            <a:r>
              <a:rPr sz="1400" spc="-5" dirty="0">
                <a:latin typeface="Times New Roman"/>
                <a:cs typeface="Times New Roman"/>
              </a:rPr>
              <a:t>containing hydroxyl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carbonyl </a:t>
            </a:r>
            <a:r>
              <a:rPr sz="1400" spc="-10" dirty="0">
                <a:latin typeface="Times New Roman"/>
                <a:cs typeface="Times New Roman"/>
              </a:rPr>
              <a:t>groups </a:t>
            </a:r>
            <a:r>
              <a:rPr sz="1400" dirty="0">
                <a:latin typeface="Times New Roman"/>
                <a:cs typeface="Times New Roman"/>
              </a:rPr>
              <a:t>only: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glucose)</a:t>
            </a:r>
            <a:endParaRPr sz="1400" dirty="0">
              <a:latin typeface="Times New Roman"/>
              <a:cs typeface="Times New Roman"/>
            </a:endParaRPr>
          </a:p>
          <a:p>
            <a:pPr marL="802005" indent="-195580" algn="l" rtl="0">
              <a:lnSpc>
                <a:spcPct val="100000"/>
              </a:lnSpc>
              <a:spcBef>
                <a:spcPts val="720"/>
              </a:spcBef>
              <a:buFont typeface="Times New Roman"/>
              <a:buChar char="-"/>
              <a:tabLst>
                <a:tab pos="802005" algn="l"/>
                <a:tab pos="802640" algn="l"/>
              </a:tabLst>
            </a:pPr>
            <a:r>
              <a:rPr sz="1400" b="1" spc="-5" dirty="0">
                <a:latin typeface="Times New Roman"/>
                <a:cs typeface="Times New Roman"/>
              </a:rPr>
              <a:t>basic </a:t>
            </a:r>
            <a:r>
              <a:rPr sz="1400" spc="-10" dirty="0">
                <a:latin typeface="Times New Roman"/>
                <a:cs typeface="Times New Roman"/>
              </a:rPr>
              <a:t>(those </a:t>
            </a:r>
            <a:r>
              <a:rPr sz="1400" spc="-5" dirty="0">
                <a:latin typeface="Times New Roman"/>
                <a:cs typeface="Times New Roman"/>
              </a:rPr>
              <a:t>containing, alongside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aforementioned groups, an amino </a:t>
            </a:r>
            <a:r>
              <a:rPr sz="1400" spc="-10" dirty="0">
                <a:latin typeface="Times New Roman"/>
                <a:cs typeface="Times New Roman"/>
              </a:rPr>
              <a:t>group:amino</a:t>
            </a:r>
            <a:r>
              <a:rPr sz="1400" spc="2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saccharides)</a:t>
            </a:r>
            <a:endParaRPr sz="1400" dirty="0">
              <a:latin typeface="Times New Roman"/>
              <a:cs typeface="Times New Roman"/>
            </a:endParaRPr>
          </a:p>
          <a:p>
            <a:pPr marL="698500" algn="l" rtl="0">
              <a:lnSpc>
                <a:spcPct val="100000"/>
              </a:lnSpc>
              <a:spcBef>
                <a:spcPts val="745"/>
              </a:spcBef>
            </a:pPr>
            <a:r>
              <a:rPr sz="1400" spc="-5" dirty="0">
                <a:latin typeface="Times New Roman"/>
                <a:cs typeface="Times New Roman"/>
              </a:rPr>
              <a:t>-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acidic</a:t>
            </a:r>
            <a:r>
              <a:rPr sz="1400" b="1" spc="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(those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containing,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except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hydroxyl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and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carbonyl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groups,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carboxyl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moieties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also: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glucuronic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acid).</a:t>
            </a:r>
            <a:endParaRPr sz="14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4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283845" algn="l" rtl="0">
              <a:lnSpc>
                <a:spcPct val="100000"/>
              </a:lnSpc>
            </a:pPr>
            <a:r>
              <a:rPr sz="1400" b="1" spc="-5" dirty="0">
                <a:latin typeface="Times New Roman"/>
                <a:cs typeface="Times New Roman"/>
              </a:rPr>
              <a:t>Based on their </a:t>
            </a:r>
            <a:r>
              <a:rPr sz="1400" spc="-5" dirty="0">
                <a:latin typeface="Times New Roman"/>
                <a:cs typeface="Times New Roman"/>
              </a:rPr>
              <a:t>chemical </a:t>
            </a:r>
            <a:r>
              <a:rPr sz="1400" spc="-10" dirty="0">
                <a:latin typeface="Times New Roman"/>
                <a:cs typeface="Times New Roman"/>
              </a:rPr>
              <a:t>structure, </a:t>
            </a:r>
            <a:r>
              <a:rPr sz="1400" spc="-5" dirty="0">
                <a:latin typeface="Times New Roman"/>
                <a:cs typeface="Times New Roman"/>
              </a:rPr>
              <a:t>carbohydrates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divided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into:</a:t>
            </a:r>
            <a:endParaRPr sz="1400" dirty="0">
              <a:latin typeface="Times New Roman"/>
              <a:cs typeface="Times New Roman"/>
            </a:endParaRPr>
          </a:p>
          <a:p>
            <a:pPr marL="445134" indent="-161925" algn="l" rtl="0">
              <a:lnSpc>
                <a:spcPct val="100000"/>
              </a:lnSpc>
              <a:spcBef>
                <a:spcPts val="745"/>
              </a:spcBef>
              <a:buSzPct val="78571"/>
              <a:buFont typeface="Symbol"/>
              <a:buChar char=""/>
              <a:tabLst>
                <a:tab pos="445770" algn="l"/>
              </a:tabLst>
            </a:pPr>
            <a:r>
              <a:rPr sz="1400" b="1" spc="-5" dirty="0">
                <a:latin typeface="Times New Roman"/>
                <a:cs typeface="Times New Roman"/>
              </a:rPr>
              <a:t>monosaccharides</a:t>
            </a:r>
            <a:r>
              <a:rPr sz="1400" spc="-5" dirty="0">
                <a:latin typeface="Times New Roman"/>
                <a:cs typeface="Times New Roman"/>
              </a:rPr>
              <a:t>, or </a:t>
            </a:r>
            <a:r>
              <a:rPr sz="1400" spc="-10" dirty="0">
                <a:latin typeface="Times New Roman"/>
                <a:cs typeface="Times New Roman"/>
              </a:rPr>
              <a:t>monoses, </a:t>
            </a:r>
            <a:r>
              <a:rPr sz="1400" spc="-5" dirty="0">
                <a:latin typeface="Times New Roman"/>
                <a:cs typeface="Times New Roman"/>
              </a:rPr>
              <a:t>which </a:t>
            </a:r>
            <a:r>
              <a:rPr sz="1400" spc="-10" dirty="0">
                <a:latin typeface="Times New Roman"/>
                <a:cs typeface="Times New Roman"/>
              </a:rPr>
              <a:t>are simple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carbohydrates,</a:t>
            </a:r>
            <a:endParaRPr sz="1400" dirty="0">
              <a:latin typeface="Times New Roman"/>
              <a:cs typeface="Times New Roman"/>
            </a:endParaRPr>
          </a:p>
          <a:p>
            <a:pPr marL="445134" indent="-161925" algn="l" rtl="0">
              <a:lnSpc>
                <a:spcPct val="100000"/>
              </a:lnSpc>
              <a:spcBef>
                <a:spcPts val="745"/>
              </a:spcBef>
              <a:buSzPct val="78571"/>
              <a:buFont typeface="Symbol"/>
              <a:buChar char=""/>
              <a:tabLst>
                <a:tab pos="445770" algn="l"/>
              </a:tabLst>
            </a:pPr>
            <a:r>
              <a:rPr sz="1400" b="1" spc="-5" dirty="0">
                <a:latin typeface="Times New Roman"/>
                <a:cs typeface="Times New Roman"/>
              </a:rPr>
              <a:t>oligosaccharides</a:t>
            </a:r>
            <a:r>
              <a:rPr sz="1400" spc="-5" dirty="0">
                <a:latin typeface="Times New Roman"/>
                <a:cs typeface="Times New Roman"/>
              </a:rPr>
              <a:t>, which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carbohydrates possessing </a:t>
            </a:r>
            <a:r>
              <a:rPr sz="1400" dirty="0">
                <a:latin typeface="Times New Roman"/>
                <a:cs typeface="Times New Roman"/>
              </a:rPr>
              <a:t>two </a:t>
            </a:r>
            <a:r>
              <a:rPr sz="1400" spc="-5" dirty="0">
                <a:latin typeface="Times New Roman"/>
                <a:cs typeface="Times New Roman"/>
              </a:rPr>
              <a:t>to ten </a:t>
            </a:r>
            <a:r>
              <a:rPr sz="1400" spc="-10" dirty="0">
                <a:latin typeface="Times New Roman"/>
                <a:cs typeface="Times New Roman"/>
              </a:rPr>
              <a:t>monosacchride units </a:t>
            </a:r>
            <a:r>
              <a:rPr sz="1400" spc="-5" dirty="0">
                <a:latin typeface="Times New Roman"/>
                <a:cs typeface="Times New Roman"/>
              </a:rPr>
              <a:t>linked </a:t>
            </a:r>
            <a:r>
              <a:rPr sz="1400" spc="5" dirty="0">
                <a:latin typeface="Times New Roman"/>
                <a:cs typeface="Times New Roman"/>
              </a:rPr>
              <a:t>by </a:t>
            </a:r>
            <a:r>
              <a:rPr sz="1400" spc="-5" dirty="0">
                <a:latin typeface="Times New Roman"/>
                <a:cs typeface="Times New Roman"/>
              </a:rPr>
              <a:t>glycoside</a:t>
            </a:r>
            <a:r>
              <a:rPr sz="1400" spc="2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bonds,</a:t>
            </a:r>
            <a:endParaRPr sz="1400" dirty="0">
              <a:latin typeface="Times New Roman"/>
              <a:cs typeface="Times New Roman"/>
            </a:endParaRPr>
          </a:p>
          <a:p>
            <a:pPr marL="12700" marR="14604" indent="271145" algn="l" rtl="0">
              <a:lnSpc>
                <a:spcPct val="142900"/>
              </a:lnSpc>
              <a:spcBef>
                <a:spcPts val="25"/>
              </a:spcBef>
              <a:buSzPct val="78571"/>
              <a:buFont typeface="Symbol"/>
              <a:buChar char=""/>
              <a:tabLst>
                <a:tab pos="445770" algn="l"/>
              </a:tabLst>
            </a:pPr>
            <a:r>
              <a:rPr sz="1400" b="1" spc="-5" dirty="0">
                <a:latin typeface="Times New Roman"/>
                <a:cs typeface="Times New Roman"/>
              </a:rPr>
              <a:t>polysaccharides</a:t>
            </a:r>
            <a:r>
              <a:rPr sz="1400" spc="-5" dirty="0">
                <a:latin typeface="Times New Roman"/>
                <a:cs typeface="Times New Roman"/>
              </a:rPr>
              <a:t>, or </a:t>
            </a:r>
            <a:r>
              <a:rPr sz="1400" spc="-10" dirty="0">
                <a:latin typeface="Times New Roman"/>
                <a:cs typeface="Times New Roman"/>
              </a:rPr>
              <a:t>glycans, </a:t>
            </a:r>
            <a:r>
              <a:rPr sz="1400" dirty="0">
                <a:latin typeface="Times New Roman"/>
                <a:cs typeface="Times New Roman"/>
              </a:rPr>
              <a:t>which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high-molecular carbohydrates containing </a:t>
            </a:r>
            <a:r>
              <a:rPr sz="1400" spc="-10" dirty="0">
                <a:latin typeface="Times New Roman"/>
                <a:cs typeface="Times New Roman"/>
              </a:rPr>
              <a:t>more </a:t>
            </a:r>
            <a:r>
              <a:rPr sz="1400" dirty="0">
                <a:latin typeface="Times New Roman"/>
                <a:cs typeface="Times New Roman"/>
              </a:rPr>
              <a:t>than </a:t>
            </a:r>
            <a:r>
              <a:rPr sz="1400" spc="5" dirty="0">
                <a:latin typeface="Times New Roman"/>
                <a:cs typeface="Times New Roman"/>
              </a:rPr>
              <a:t>ten </a:t>
            </a:r>
            <a:r>
              <a:rPr sz="1400" spc="-5" dirty="0">
                <a:latin typeface="Times New Roman"/>
                <a:cs typeface="Times New Roman"/>
              </a:rPr>
              <a:t>monosaccharide  </a:t>
            </a:r>
            <a:r>
              <a:rPr sz="1400" spc="-10" dirty="0">
                <a:latin typeface="Times New Roman"/>
                <a:cs typeface="Times New Roman"/>
              </a:rPr>
              <a:t>units </a:t>
            </a:r>
            <a:r>
              <a:rPr sz="1400" spc="-5" dirty="0">
                <a:latin typeface="Times New Roman"/>
                <a:cs typeface="Times New Roman"/>
              </a:rPr>
              <a:t>linked </a:t>
            </a:r>
            <a:r>
              <a:rPr sz="1400" spc="5" dirty="0">
                <a:latin typeface="Times New Roman"/>
                <a:cs typeface="Times New Roman"/>
              </a:rPr>
              <a:t>by </a:t>
            </a:r>
            <a:r>
              <a:rPr sz="1400" spc="-5" dirty="0">
                <a:latin typeface="Times New Roman"/>
                <a:cs typeface="Times New Roman"/>
              </a:rPr>
              <a:t>glycoside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bonds.</a:t>
            </a:r>
            <a:endParaRPr sz="14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4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283845" algn="l" rtl="0">
              <a:lnSpc>
                <a:spcPct val="100000"/>
              </a:lnSpc>
            </a:pPr>
            <a:r>
              <a:rPr sz="1400" b="1" spc="-5" dirty="0">
                <a:latin typeface="Times New Roman"/>
                <a:cs typeface="Times New Roman"/>
              </a:rPr>
              <a:t>Monosaccharides, </a:t>
            </a:r>
            <a:r>
              <a:rPr sz="1400" spc="-5" dirty="0">
                <a:latin typeface="Times New Roman"/>
                <a:cs typeface="Times New Roman"/>
              </a:rPr>
              <a:t>or </a:t>
            </a:r>
            <a:r>
              <a:rPr sz="1400" spc="-15" dirty="0">
                <a:latin typeface="Times New Roman"/>
                <a:cs typeface="Times New Roman"/>
              </a:rPr>
              <a:t>monoses,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15" dirty="0">
                <a:latin typeface="Times New Roman"/>
                <a:cs typeface="Times New Roman"/>
              </a:rPr>
              <a:t>simple </a:t>
            </a:r>
            <a:r>
              <a:rPr sz="1400" spc="-5" dirty="0">
                <a:latin typeface="Times New Roman"/>
                <a:cs typeface="Times New Roman"/>
              </a:rPr>
              <a:t>carbohydrates. </a:t>
            </a:r>
            <a:r>
              <a:rPr sz="1400" spc="-20" dirty="0">
                <a:latin typeface="Times New Roman"/>
                <a:cs typeface="Times New Roman"/>
              </a:rPr>
              <a:t>The </a:t>
            </a:r>
            <a:r>
              <a:rPr sz="1400" spc="-15" dirty="0">
                <a:latin typeface="Times New Roman"/>
                <a:cs typeface="Times New Roman"/>
              </a:rPr>
              <a:t>names </a:t>
            </a:r>
            <a:r>
              <a:rPr sz="1400" spc="5" dirty="0">
                <a:latin typeface="Times New Roman"/>
                <a:cs typeface="Times New Roman"/>
              </a:rPr>
              <a:t>of</a:t>
            </a:r>
            <a:r>
              <a:rPr sz="1400" spc="1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all </a:t>
            </a:r>
            <a:r>
              <a:rPr sz="1400" spc="-10" dirty="0">
                <a:latin typeface="Times New Roman"/>
                <a:cs typeface="Times New Roman"/>
              </a:rPr>
              <a:t>monosaccharides </a:t>
            </a:r>
            <a:r>
              <a:rPr sz="1400" spc="-15" dirty="0">
                <a:latin typeface="Times New Roman"/>
                <a:cs typeface="Times New Roman"/>
              </a:rPr>
              <a:t>end </a:t>
            </a:r>
            <a:r>
              <a:rPr sz="1400" spc="-5" dirty="0">
                <a:latin typeface="Times New Roman"/>
                <a:cs typeface="Times New Roman"/>
              </a:rPr>
              <a:t>in – ose.</a:t>
            </a:r>
            <a:endParaRPr sz="1400" dirty="0">
              <a:latin typeface="Times New Roman"/>
              <a:cs typeface="Times New Roman"/>
            </a:endParaRPr>
          </a:p>
          <a:p>
            <a:pPr marL="12700" marR="17780" indent="271145" algn="l" rtl="0">
              <a:lnSpc>
                <a:spcPts val="2430"/>
              </a:lnSpc>
              <a:spcBef>
                <a:spcPts val="200"/>
              </a:spcBef>
            </a:pPr>
            <a:r>
              <a:rPr sz="1400" spc="-10" dirty="0">
                <a:latin typeface="Times New Roman"/>
                <a:cs typeface="Times New Roman"/>
              </a:rPr>
              <a:t>The group </a:t>
            </a:r>
            <a:r>
              <a:rPr sz="1400" spc="-15" dirty="0">
                <a:latin typeface="Times New Roman"/>
                <a:cs typeface="Times New Roman"/>
              </a:rPr>
              <a:t>name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monosaccharides </a:t>
            </a:r>
            <a:r>
              <a:rPr sz="1400" spc="-5" dirty="0">
                <a:latin typeface="Times New Roman"/>
                <a:cs typeface="Times New Roman"/>
              </a:rPr>
              <a:t>indicates </a:t>
            </a:r>
            <a:r>
              <a:rPr sz="1400" spc="-10" dirty="0">
                <a:latin typeface="Times New Roman"/>
                <a:cs typeface="Times New Roman"/>
              </a:rPr>
              <a:t>the number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carbon atoms and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presence </a:t>
            </a:r>
            <a:r>
              <a:rPr sz="1400" spc="5" dirty="0">
                <a:latin typeface="Times New Roman"/>
                <a:cs typeface="Times New Roman"/>
              </a:rPr>
              <a:t>of an </a:t>
            </a:r>
            <a:r>
              <a:rPr sz="1400" spc="-5" dirty="0">
                <a:latin typeface="Times New Roman"/>
                <a:cs typeface="Times New Roman"/>
              </a:rPr>
              <a:t>appropriate  carbonyl </a:t>
            </a:r>
            <a:r>
              <a:rPr sz="1400" spc="-10" dirty="0">
                <a:latin typeface="Times New Roman"/>
                <a:cs typeface="Times New Roman"/>
              </a:rPr>
              <a:t>group (aldo </a:t>
            </a:r>
            <a:r>
              <a:rPr sz="1400" spc="-5" dirty="0">
                <a:latin typeface="Times New Roman"/>
                <a:cs typeface="Times New Roman"/>
              </a:rPr>
              <a:t>or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keto).</a:t>
            </a:r>
            <a:endParaRPr sz="1400" dirty="0">
              <a:latin typeface="Times New Roman"/>
              <a:cs typeface="Times New Roman"/>
            </a:endParaRPr>
          </a:p>
          <a:p>
            <a:pPr marL="283845" algn="l" rtl="0">
              <a:lnSpc>
                <a:spcPct val="100000"/>
              </a:lnSpc>
              <a:spcBef>
                <a:spcPts val="509"/>
              </a:spcBef>
            </a:pPr>
            <a:r>
              <a:rPr sz="1400" spc="-10" dirty="0">
                <a:latin typeface="Times New Roman"/>
                <a:cs typeface="Times New Roman"/>
              </a:rPr>
              <a:t>For</a:t>
            </a:r>
            <a:r>
              <a:rPr sz="1400" spc="-5" dirty="0">
                <a:latin typeface="Times New Roman"/>
                <a:cs typeface="Times New Roman"/>
              </a:rPr>
              <a:t> example:</a:t>
            </a:r>
            <a:endParaRPr sz="1400" dirty="0">
              <a:latin typeface="Times New Roman"/>
              <a:cs typeface="Times New Roman"/>
            </a:endParaRPr>
          </a:p>
          <a:p>
            <a:pPr marL="12700" marR="5080" indent="319405" algn="l" rtl="0">
              <a:lnSpc>
                <a:spcPct val="143000"/>
              </a:lnSpc>
              <a:spcBef>
                <a:spcPts val="25"/>
              </a:spcBef>
            </a:pPr>
            <a:r>
              <a:rPr sz="1400" spc="-10" dirty="0">
                <a:latin typeface="Times New Roman"/>
                <a:cs typeface="Times New Roman"/>
              </a:rPr>
              <a:t>monosaccharides </a:t>
            </a:r>
            <a:r>
              <a:rPr sz="1400" spc="-5" dirty="0">
                <a:latin typeface="Times New Roman"/>
                <a:cs typeface="Times New Roman"/>
              </a:rPr>
              <a:t>possessing </a:t>
            </a:r>
            <a:r>
              <a:rPr sz="1400" spc="-15" dirty="0">
                <a:latin typeface="Times New Roman"/>
                <a:cs typeface="Times New Roman"/>
              </a:rPr>
              <a:t>five </a:t>
            </a:r>
            <a:r>
              <a:rPr sz="1400" spc="-5" dirty="0">
                <a:latin typeface="Times New Roman"/>
                <a:cs typeface="Times New Roman"/>
              </a:rPr>
              <a:t>carbon </a:t>
            </a:r>
            <a:r>
              <a:rPr sz="1400" spc="-15" dirty="0">
                <a:latin typeface="Times New Roman"/>
                <a:cs typeface="Times New Roman"/>
              </a:rPr>
              <a:t>atoms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called pentoses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dirty="0">
                <a:latin typeface="Times New Roman"/>
                <a:cs typeface="Times New Roman"/>
              </a:rPr>
              <a:t>taking </a:t>
            </a:r>
            <a:r>
              <a:rPr sz="1400" spc="-15" dirty="0">
                <a:latin typeface="Times New Roman"/>
                <a:cs typeface="Times New Roman"/>
              </a:rPr>
              <a:t>into </a:t>
            </a:r>
            <a:r>
              <a:rPr sz="1400" spc="-10" dirty="0">
                <a:latin typeface="Times New Roman"/>
                <a:cs typeface="Times New Roman"/>
              </a:rPr>
              <a:t>account the occurrence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an  aldehyde </a:t>
            </a:r>
            <a:r>
              <a:rPr sz="1400" spc="-10" dirty="0">
                <a:latin typeface="Times New Roman"/>
                <a:cs typeface="Times New Roman"/>
              </a:rPr>
              <a:t>group,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aldopentoses.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5700" y="3705225"/>
            <a:ext cx="8668385" cy="5978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1145" algn="l" rtl="0">
              <a:lnSpc>
                <a:spcPct val="1443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If </a:t>
            </a:r>
            <a:r>
              <a:rPr sz="1400" spc="-10" dirty="0">
                <a:latin typeface="Times New Roman"/>
                <a:cs typeface="Times New Roman"/>
              </a:rPr>
              <a:t>the monosaccharides </a:t>
            </a:r>
            <a:r>
              <a:rPr sz="1400" spc="-5" dirty="0">
                <a:latin typeface="Times New Roman"/>
                <a:cs typeface="Times New Roman"/>
              </a:rPr>
              <a:t>in question contain a keto </a:t>
            </a:r>
            <a:r>
              <a:rPr sz="1400" spc="-10" dirty="0">
                <a:latin typeface="Times New Roman"/>
                <a:cs typeface="Times New Roman"/>
              </a:rPr>
              <a:t>group, </a:t>
            </a:r>
            <a:r>
              <a:rPr sz="1400" spc="-5" dirty="0">
                <a:latin typeface="Times New Roman"/>
                <a:cs typeface="Times New Roman"/>
              </a:rPr>
              <a:t>they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called ketopentoses. Carbohydrates </a:t>
            </a:r>
            <a:r>
              <a:rPr sz="1400" spc="-10" dirty="0">
                <a:latin typeface="Times New Roman"/>
                <a:cs typeface="Times New Roman"/>
              </a:rPr>
              <a:t>with </a:t>
            </a:r>
            <a:r>
              <a:rPr sz="1400" spc="5" dirty="0">
                <a:latin typeface="Times New Roman"/>
                <a:cs typeface="Times New Roman"/>
              </a:rPr>
              <a:t>six </a:t>
            </a:r>
            <a:r>
              <a:rPr sz="1400" spc="-5" dirty="0">
                <a:latin typeface="Times New Roman"/>
                <a:cs typeface="Times New Roman"/>
              </a:rPr>
              <a:t>carbon  </a:t>
            </a:r>
            <a:r>
              <a:rPr sz="1400" spc="-15" dirty="0">
                <a:latin typeface="Times New Roman"/>
                <a:cs typeface="Times New Roman"/>
              </a:rPr>
              <a:t>atoms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called, </a:t>
            </a:r>
            <a:r>
              <a:rPr sz="1400" spc="-10" dirty="0">
                <a:latin typeface="Times New Roman"/>
                <a:cs typeface="Times New Roman"/>
              </a:rPr>
              <a:t>respectively, </a:t>
            </a:r>
            <a:r>
              <a:rPr sz="1400" spc="-5" dirty="0">
                <a:latin typeface="Times New Roman"/>
                <a:cs typeface="Times New Roman"/>
              </a:rPr>
              <a:t>aldohexoses </a:t>
            </a:r>
            <a:r>
              <a:rPr sz="1400" spc="-15" dirty="0">
                <a:latin typeface="Times New Roman"/>
                <a:cs typeface="Times New Roman"/>
              </a:rPr>
              <a:t>and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ketohexoses.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55900" y="4467225"/>
            <a:ext cx="4762075" cy="18657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0" y="1343025"/>
            <a:ext cx="8001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1343026"/>
            <a:ext cx="103759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Optical activity of sugars: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Optical activity is a characteristic feature of compounds with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asymmetric carbon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atom. When a beam of polarized light is passed through 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olution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 of an optical isomer, it will be rotated either to the right or left.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The term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dextrorotatory (d+) and levorotatory (l–)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are used to compounds that respectively rotate the plane of polarized light to the right or to the left. An optical isomer may be designated as D(+), D(–), L(+) and L(–) based on its structural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+mj-cs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relation with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glyceraldehyde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. It may be noted that the D- and L-configurations of sugars are primarily based on the structure of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glyceraldehyde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, the optical activities however, may be different.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7500" y="4695825"/>
            <a:ext cx="8679180" cy="116647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indent="271145" algn="just" rtl="0">
              <a:lnSpc>
                <a:spcPct val="144400"/>
              </a:lnSpc>
              <a:spcBef>
                <a:spcPts val="120"/>
              </a:spcBef>
            </a:pPr>
            <a:r>
              <a:rPr spc="-5" dirty="0">
                <a:latin typeface="Times New Roman"/>
                <a:cs typeface="Times New Roman"/>
              </a:rPr>
              <a:t>Monosaccharides </a:t>
            </a:r>
            <a:r>
              <a:rPr spc="-10" dirty="0">
                <a:latin typeface="Times New Roman"/>
                <a:cs typeface="Times New Roman"/>
              </a:rPr>
              <a:t>belong </a:t>
            </a:r>
            <a:r>
              <a:rPr spc="-5" dirty="0">
                <a:latin typeface="Times New Roman"/>
                <a:cs typeface="Times New Roman"/>
              </a:rPr>
              <a:t>to either L-(levorotatory) or D-(dextrorotatory) </a:t>
            </a:r>
            <a:r>
              <a:rPr spc="-10" dirty="0">
                <a:latin typeface="Times New Roman"/>
                <a:cs typeface="Times New Roman"/>
              </a:rPr>
              <a:t>series </a:t>
            </a:r>
            <a:r>
              <a:rPr spc="-5" dirty="0">
                <a:latin typeface="Times New Roman"/>
                <a:cs typeface="Times New Roman"/>
              </a:rPr>
              <a:t>depending </a:t>
            </a:r>
            <a:r>
              <a:rPr spc="5" dirty="0">
                <a:latin typeface="Times New Roman"/>
                <a:cs typeface="Times New Roman"/>
              </a:rPr>
              <a:t>on </a:t>
            </a:r>
            <a:r>
              <a:rPr spc="-10" dirty="0">
                <a:latin typeface="Times New Roman"/>
                <a:cs typeface="Times New Roman"/>
              </a:rPr>
              <a:t>the </a:t>
            </a:r>
            <a:r>
              <a:rPr spc="5" dirty="0">
                <a:latin typeface="Times New Roman"/>
                <a:cs typeface="Times New Roman"/>
              </a:rPr>
              <a:t>L- </a:t>
            </a:r>
            <a:r>
              <a:rPr spc="-5" dirty="0">
                <a:latin typeface="Times New Roman"/>
                <a:cs typeface="Times New Roman"/>
              </a:rPr>
              <a:t>or D-  configuration </a:t>
            </a:r>
            <a:r>
              <a:rPr spc="5" dirty="0">
                <a:latin typeface="Times New Roman"/>
                <a:cs typeface="Times New Roman"/>
              </a:rPr>
              <a:t>of </a:t>
            </a:r>
            <a:r>
              <a:rPr spc="-5" dirty="0">
                <a:latin typeface="Times New Roman"/>
                <a:cs typeface="Times New Roman"/>
              </a:rPr>
              <a:t>substituents at </a:t>
            </a:r>
            <a:r>
              <a:rPr spc="-15" dirty="0">
                <a:latin typeface="Times New Roman"/>
                <a:cs typeface="Times New Roman"/>
              </a:rPr>
              <a:t>the </a:t>
            </a:r>
            <a:r>
              <a:rPr spc="-10" dirty="0">
                <a:latin typeface="Times New Roman"/>
                <a:cs typeface="Times New Roman"/>
              </a:rPr>
              <a:t>asymmetric </a:t>
            </a:r>
            <a:r>
              <a:rPr spc="-5" dirty="0">
                <a:latin typeface="Times New Roman"/>
                <a:cs typeface="Times New Roman"/>
              </a:rPr>
              <a:t>carbon atom </a:t>
            </a:r>
            <a:r>
              <a:rPr spc="-10" dirty="0">
                <a:latin typeface="Times New Roman"/>
                <a:cs typeface="Times New Roman"/>
              </a:rPr>
              <a:t>farthest </a:t>
            </a:r>
            <a:r>
              <a:rPr spc="-5" dirty="0">
                <a:latin typeface="Times New Roman"/>
                <a:cs typeface="Times New Roman"/>
              </a:rPr>
              <a:t>from </a:t>
            </a:r>
            <a:r>
              <a:rPr spc="-10" dirty="0">
                <a:latin typeface="Times New Roman"/>
                <a:cs typeface="Times New Roman"/>
              </a:rPr>
              <a:t>the </a:t>
            </a:r>
            <a:r>
              <a:rPr spc="-5" dirty="0">
                <a:latin typeface="Times New Roman"/>
                <a:cs typeface="Times New Roman"/>
              </a:rPr>
              <a:t>carbonyl </a:t>
            </a:r>
            <a:r>
              <a:rPr spc="-15" dirty="0">
                <a:latin typeface="Times New Roman"/>
                <a:cs typeface="Times New Roman"/>
              </a:rPr>
              <a:t>group </a:t>
            </a:r>
            <a:r>
              <a:rPr spc="-5" dirty="0">
                <a:latin typeface="Times New Roman"/>
                <a:cs typeface="Times New Roman"/>
              </a:rPr>
              <a:t>in a given monosaccharide.  </a:t>
            </a:r>
            <a:r>
              <a:rPr spc="-10" dirty="0">
                <a:latin typeface="Times New Roman"/>
                <a:cs typeface="Times New Roman"/>
              </a:rPr>
              <a:t>For example, </a:t>
            </a:r>
            <a:r>
              <a:rPr spc="-5" dirty="0">
                <a:latin typeface="Times New Roman"/>
                <a:cs typeface="Times New Roman"/>
              </a:rPr>
              <a:t>in hexoses, </a:t>
            </a:r>
            <a:r>
              <a:rPr spc="-15" dirty="0">
                <a:latin typeface="Times New Roman"/>
                <a:cs typeface="Times New Roman"/>
              </a:rPr>
              <a:t>this </a:t>
            </a:r>
            <a:r>
              <a:rPr spc="-5" dirty="0">
                <a:latin typeface="Times New Roman"/>
                <a:cs typeface="Times New Roman"/>
              </a:rPr>
              <a:t>carbon </a:t>
            </a:r>
            <a:r>
              <a:rPr spc="-20" dirty="0">
                <a:latin typeface="Times New Roman"/>
                <a:cs typeface="Times New Roman"/>
              </a:rPr>
              <a:t>is</a:t>
            </a:r>
            <a:r>
              <a:rPr spc="105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C-5.</a:t>
            </a:r>
            <a:endParaRPr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6972" y="4684445"/>
            <a:ext cx="8677910" cy="15627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 rtl="0">
              <a:lnSpc>
                <a:spcPct val="144000"/>
              </a:lnSpc>
              <a:spcBef>
                <a:spcPts val="110"/>
              </a:spcBef>
            </a:pPr>
            <a:r>
              <a:rPr sz="1400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aqueous </a:t>
            </a:r>
            <a:r>
              <a:rPr sz="1400" spc="-5" dirty="0">
                <a:latin typeface="Times New Roman"/>
                <a:cs typeface="Times New Roman"/>
              </a:rPr>
              <a:t>solution, </a:t>
            </a:r>
            <a:r>
              <a:rPr sz="1400" spc="-10" dirty="0">
                <a:latin typeface="Times New Roman"/>
                <a:cs typeface="Times New Roman"/>
              </a:rPr>
              <a:t>monosaccharides </a:t>
            </a:r>
            <a:r>
              <a:rPr sz="1400" spc="-5" dirty="0">
                <a:latin typeface="Times New Roman"/>
                <a:cs typeface="Times New Roman"/>
              </a:rPr>
              <a:t>exist </a:t>
            </a:r>
            <a:r>
              <a:rPr sz="1400" spc="-10" dirty="0">
                <a:latin typeface="Times New Roman"/>
                <a:cs typeface="Times New Roman"/>
              </a:rPr>
              <a:t>either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form </a:t>
            </a:r>
            <a:r>
              <a:rPr sz="1400" spc="5" dirty="0">
                <a:latin typeface="Times New Roman"/>
                <a:cs typeface="Times New Roman"/>
              </a:rPr>
              <a:t>of an </a:t>
            </a:r>
            <a:r>
              <a:rPr sz="1400" spc="-10" dirty="0">
                <a:latin typeface="Times New Roman"/>
                <a:cs typeface="Times New Roman"/>
              </a:rPr>
              <a:t>unfolded chain, </a:t>
            </a:r>
            <a:r>
              <a:rPr sz="1400" spc="-5" dirty="0">
                <a:latin typeface="Times New Roman"/>
                <a:cs typeface="Times New Roman"/>
              </a:rPr>
              <a:t>or as a </a:t>
            </a:r>
            <a:r>
              <a:rPr sz="1400" spc="-15" dirty="0">
                <a:latin typeface="Times New Roman"/>
                <a:cs typeface="Times New Roman"/>
              </a:rPr>
              <a:t>cyclic </a:t>
            </a:r>
            <a:r>
              <a:rPr sz="1400" spc="-5" dirty="0">
                <a:latin typeface="Times New Roman"/>
                <a:cs typeface="Times New Roman"/>
              </a:rPr>
              <a:t>structure. Cyclic  monosaccharides do </a:t>
            </a:r>
            <a:r>
              <a:rPr sz="1400" spc="-15" dirty="0">
                <a:latin typeface="Times New Roman"/>
                <a:cs typeface="Times New Roman"/>
              </a:rPr>
              <a:t>not </a:t>
            </a:r>
            <a:r>
              <a:rPr sz="1400" spc="-5" dirty="0">
                <a:latin typeface="Times New Roman"/>
                <a:cs typeface="Times New Roman"/>
              </a:rPr>
              <a:t>occur in </a:t>
            </a:r>
            <a:r>
              <a:rPr sz="1400" spc="-10" dirty="0">
                <a:latin typeface="Times New Roman"/>
                <a:cs typeface="Times New Roman"/>
              </a:rPr>
              <a:t>trioses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tetroses </a:t>
            </a:r>
            <a:r>
              <a:rPr sz="1400" spc="-10" dirty="0">
                <a:latin typeface="Times New Roman"/>
                <a:cs typeface="Times New Roman"/>
              </a:rPr>
              <a:t>but, </a:t>
            </a:r>
            <a:r>
              <a:rPr sz="1400" spc="-5" dirty="0">
                <a:latin typeface="Times New Roman"/>
                <a:cs typeface="Times New Roman"/>
              </a:rPr>
              <a:t>starting with pentoses, a </a:t>
            </a:r>
            <a:r>
              <a:rPr sz="1400" spc="-10" dirty="0">
                <a:latin typeface="Times New Roman"/>
                <a:cs typeface="Times New Roman"/>
              </a:rPr>
              <a:t>spontaneous reaction </a:t>
            </a:r>
            <a:r>
              <a:rPr sz="1400" spc="-5" dirty="0">
                <a:latin typeface="Times New Roman"/>
                <a:cs typeface="Times New Roman"/>
              </a:rPr>
              <a:t>takes </a:t>
            </a:r>
            <a:r>
              <a:rPr sz="1400" spc="-10" dirty="0">
                <a:latin typeface="Times New Roman"/>
                <a:cs typeface="Times New Roman"/>
              </a:rPr>
              <a:t>place  </a:t>
            </a:r>
            <a:r>
              <a:rPr sz="1400" spc="-5" dirty="0">
                <a:latin typeface="Times New Roman"/>
                <a:cs typeface="Times New Roman"/>
              </a:rPr>
              <a:t>between </a:t>
            </a:r>
            <a:r>
              <a:rPr sz="1400" spc="-10" dirty="0">
                <a:latin typeface="Times New Roman"/>
                <a:cs typeface="Times New Roman"/>
              </a:rPr>
              <a:t>one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hydroxyl groups and </a:t>
            </a:r>
            <a:r>
              <a:rPr sz="1400" spc="-15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carbonyl </a:t>
            </a:r>
            <a:r>
              <a:rPr sz="1400" spc="-10" dirty="0">
                <a:latin typeface="Times New Roman"/>
                <a:cs typeface="Times New Roman"/>
              </a:rPr>
              <a:t>group </a:t>
            </a:r>
            <a:r>
              <a:rPr sz="1400" spc="-5" dirty="0">
                <a:latin typeface="Times New Roman"/>
                <a:cs typeface="Times New Roman"/>
              </a:rPr>
              <a:t>leading to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closure of a </a:t>
            </a:r>
            <a:r>
              <a:rPr sz="1400" spc="-10" dirty="0">
                <a:latin typeface="Times New Roman"/>
                <a:cs typeface="Times New Roman"/>
              </a:rPr>
              <a:t>ring. </a:t>
            </a:r>
            <a:r>
              <a:rPr sz="1400" dirty="0">
                <a:latin typeface="Times New Roman"/>
                <a:cs typeface="Times New Roman"/>
              </a:rPr>
              <a:t>In such </a:t>
            </a:r>
            <a:r>
              <a:rPr sz="1400" spc="-5" dirty="0">
                <a:latin typeface="Times New Roman"/>
                <a:cs typeface="Times New Roman"/>
              </a:rPr>
              <a:t>a </a:t>
            </a:r>
            <a:r>
              <a:rPr sz="1400" spc="-10" dirty="0">
                <a:latin typeface="Times New Roman"/>
                <a:cs typeface="Times New Roman"/>
              </a:rPr>
              <a:t>manner, for  </a:t>
            </a:r>
            <a:r>
              <a:rPr sz="1400" spc="-5" dirty="0">
                <a:latin typeface="Times New Roman"/>
                <a:cs typeface="Times New Roman"/>
              </a:rPr>
              <a:t>example, five-membered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six-membered </a:t>
            </a:r>
            <a:r>
              <a:rPr sz="1400" spc="-10" dirty="0">
                <a:latin typeface="Times New Roman"/>
                <a:cs typeface="Times New Roman"/>
              </a:rPr>
              <a:t>rings are formed. The hydroxyl </a:t>
            </a:r>
            <a:r>
              <a:rPr sz="1400" spc="5" dirty="0">
                <a:latin typeface="Times New Roman"/>
                <a:cs typeface="Times New Roman"/>
              </a:rPr>
              <a:t>at </a:t>
            </a:r>
            <a:r>
              <a:rPr sz="1400" spc="-15" dirty="0">
                <a:latin typeface="Times New Roman"/>
                <a:cs typeface="Times New Roman"/>
              </a:rPr>
              <a:t>the </a:t>
            </a:r>
            <a:r>
              <a:rPr sz="1400" spc="-10" dirty="0">
                <a:latin typeface="Times New Roman"/>
                <a:cs typeface="Times New Roman"/>
              </a:rPr>
              <a:t>first </a:t>
            </a:r>
            <a:r>
              <a:rPr sz="1400" spc="-5" dirty="0">
                <a:latin typeface="Times New Roman"/>
                <a:cs typeface="Times New Roman"/>
              </a:rPr>
              <a:t>carbon atom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a cyclic  </a:t>
            </a:r>
            <a:r>
              <a:rPr sz="1400" spc="-10" dirty="0">
                <a:latin typeface="Times New Roman"/>
                <a:cs typeface="Times New Roman"/>
              </a:rPr>
              <a:t>monosaccharide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10" dirty="0">
                <a:latin typeface="Times New Roman"/>
                <a:cs typeface="Times New Roman"/>
              </a:rPr>
              <a:t>called the </a:t>
            </a:r>
            <a:r>
              <a:rPr sz="1400" spc="-5" dirty="0">
                <a:latin typeface="Times New Roman"/>
                <a:cs typeface="Times New Roman"/>
              </a:rPr>
              <a:t>half-acetal hydroxyl. </a:t>
            </a:r>
            <a:r>
              <a:rPr sz="1400" spc="-10" dirty="0">
                <a:latin typeface="Times New Roman"/>
                <a:cs typeface="Times New Roman"/>
              </a:rPr>
              <a:t>It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essential </a:t>
            </a:r>
            <a:r>
              <a:rPr sz="1400" spc="-10" dirty="0">
                <a:latin typeface="Times New Roman"/>
                <a:cs typeface="Times New Roman"/>
              </a:rPr>
              <a:t>for </a:t>
            </a:r>
            <a:r>
              <a:rPr sz="1400" spc="-5" dirty="0">
                <a:latin typeface="Times New Roman"/>
                <a:cs typeface="Times New Roman"/>
              </a:rPr>
              <a:t>reducing properties of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carbohydrates.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33736" y="1247617"/>
            <a:ext cx="3885753" cy="32677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61286" y="3384041"/>
            <a:ext cx="1775460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spc="-10" dirty="0">
                <a:latin typeface="Times New Roman"/>
                <a:cs typeface="Times New Roman"/>
              </a:rPr>
              <a:t>D-Glucose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(aldohexose)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02202" y="3384041"/>
            <a:ext cx="3073400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spc="-10" dirty="0">
                <a:latin typeface="Times New Roman"/>
                <a:cs typeface="Times New Roman"/>
              </a:rPr>
              <a:t>D</a:t>
            </a:r>
            <a:r>
              <a:rPr sz="1400" b="1" spc="-10" dirty="0">
                <a:latin typeface="Times New Roman"/>
                <a:cs typeface="Times New Roman"/>
                <a:hlinkClick r:id="rId2"/>
              </a:rPr>
              <a:t>-Glucose </a:t>
            </a:r>
            <a:r>
              <a:rPr sz="1400" spc="-5" dirty="0">
                <a:latin typeface="Times New Roman"/>
                <a:cs typeface="Times New Roman"/>
              </a:rPr>
              <a:t>depicted in </a:t>
            </a:r>
            <a:r>
              <a:rPr sz="1400" spc="-5" dirty="0">
                <a:latin typeface="Times New Roman"/>
                <a:cs typeface="Times New Roman"/>
                <a:hlinkClick r:id="rId3"/>
              </a:rPr>
              <a:t>Haworth</a:t>
            </a:r>
            <a:r>
              <a:rPr sz="1400" spc="35" dirty="0">
                <a:latin typeface="Times New Roman"/>
                <a:cs typeface="Times New Roman"/>
                <a:hlinkClick r:id="rId3"/>
              </a:rPr>
              <a:t> </a:t>
            </a:r>
            <a:r>
              <a:rPr sz="1400" spc="-5" dirty="0">
                <a:latin typeface="Times New Roman"/>
                <a:cs typeface="Times New Roman"/>
                <a:hlinkClick r:id="rId3"/>
              </a:rPr>
              <a:t>projection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65372" y="5619115"/>
            <a:ext cx="395541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latin typeface="Times New Roman"/>
                <a:cs typeface="Times New Roman"/>
              </a:rPr>
              <a:t>Chemical structures </a:t>
            </a:r>
            <a:r>
              <a:rPr sz="1400" spc="5" dirty="0">
                <a:latin typeface="Times New Roman"/>
                <a:cs typeface="Times New Roman"/>
              </a:rPr>
              <a:t>of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carbohydrates-monosaccharides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02940" y="1907508"/>
            <a:ext cx="799824" cy="11309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55109" y="1883359"/>
            <a:ext cx="1402080" cy="114774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5165" y="3906952"/>
            <a:ext cx="1686519" cy="14036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79575" y="3943344"/>
            <a:ext cx="2308090" cy="136564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6972" y="1026083"/>
            <a:ext cx="8680450" cy="370268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16865" algn="l" rtl="0">
              <a:lnSpc>
                <a:spcPct val="100000"/>
              </a:lnSpc>
              <a:spcBef>
                <a:spcPts val="819"/>
              </a:spcBef>
            </a:pPr>
            <a:r>
              <a:rPr sz="1400" b="1" spc="-5" dirty="0">
                <a:latin typeface="Times New Roman"/>
                <a:cs typeface="Times New Roman"/>
              </a:rPr>
              <a:t>Monosaccharide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derivatives:</a:t>
            </a:r>
            <a:endParaRPr sz="1400">
              <a:latin typeface="Times New Roman"/>
              <a:cs typeface="Times New Roman"/>
            </a:endParaRPr>
          </a:p>
          <a:p>
            <a:pPr marL="12700" marR="16510" indent="349885" algn="l" rtl="0">
              <a:lnSpc>
                <a:spcPct val="142900"/>
              </a:lnSpc>
            </a:pPr>
            <a:r>
              <a:rPr sz="1400" spc="-20" dirty="0">
                <a:latin typeface="Times New Roman"/>
                <a:cs typeface="Times New Roman"/>
              </a:rPr>
              <a:t>The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modification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available </a:t>
            </a:r>
            <a:r>
              <a:rPr sz="1400" spc="-5" dirty="0">
                <a:latin typeface="Times New Roman"/>
                <a:cs typeface="Times New Roman"/>
              </a:rPr>
              <a:t>functional groups, or </a:t>
            </a:r>
            <a:r>
              <a:rPr sz="1400" spc="-15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introduction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substituents </a:t>
            </a:r>
            <a:r>
              <a:rPr sz="1400" spc="-15" dirty="0">
                <a:latin typeface="Times New Roman"/>
                <a:cs typeface="Times New Roman"/>
              </a:rPr>
              <a:t>into </a:t>
            </a:r>
            <a:r>
              <a:rPr sz="1400" spc="-10" dirty="0">
                <a:latin typeface="Times New Roman"/>
                <a:cs typeface="Times New Roman"/>
              </a:rPr>
              <a:t>the molecule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a  </a:t>
            </a:r>
            <a:r>
              <a:rPr sz="1400" spc="-10" dirty="0">
                <a:latin typeface="Times New Roman"/>
                <a:cs typeface="Times New Roman"/>
              </a:rPr>
              <a:t>monosaccharide produces various </a:t>
            </a:r>
            <a:r>
              <a:rPr sz="1400" spc="-5" dirty="0">
                <a:latin typeface="Times New Roman"/>
                <a:cs typeface="Times New Roman"/>
              </a:rPr>
              <a:t>monosacchride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derivatives.</a:t>
            </a:r>
            <a:endParaRPr sz="1400">
              <a:latin typeface="Times New Roman"/>
              <a:cs typeface="Times New Roman"/>
            </a:endParaRPr>
          </a:p>
          <a:p>
            <a:pPr marL="546100" indent="-229870" algn="l" rtl="0">
              <a:lnSpc>
                <a:spcPct val="100000"/>
              </a:lnSpc>
              <a:spcBef>
                <a:spcPts val="745"/>
              </a:spcBef>
              <a:buAutoNum type="arabicPlain"/>
              <a:tabLst>
                <a:tab pos="546735" algn="l"/>
              </a:tabLst>
            </a:pPr>
            <a:r>
              <a:rPr sz="1400" spc="-5" dirty="0">
                <a:latin typeface="Times New Roman"/>
                <a:cs typeface="Times New Roman"/>
              </a:rPr>
              <a:t>Amion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saccharides</a:t>
            </a:r>
            <a:endParaRPr sz="1400">
              <a:latin typeface="Times New Roman"/>
              <a:cs typeface="Times New Roman"/>
            </a:endParaRPr>
          </a:p>
          <a:p>
            <a:pPr marL="546100" indent="-229870" algn="l" rtl="0">
              <a:lnSpc>
                <a:spcPct val="100000"/>
              </a:lnSpc>
              <a:spcBef>
                <a:spcPts val="720"/>
              </a:spcBef>
              <a:buAutoNum type="arabicPlain"/>
              <a:tabLst>
                <a:tab pos="546735" algn="l"/>
              </a:tabLst>
            </a:pPr>
            <a:r>
              <a:rPr sz="1400" spc="-5" dirty="0">
                <a:latin typeface="Times New Roman"/>
                <a:cs typeface="Times New Roman"/>
              </a:rPr>
              <a:t>Glycosides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saccharides</a:t>
            </a:r>
            <a:endParaRPr sz="1400">
              <a:latin typeface="Times New Roman"/>
              <a:cs typeface="Times New Roman"/>
            </a:endParaRPr>
          </a:p>
          <a:p>
            <a:pPr marL="546100" indent="-229870" algn="l" rtl="0">
              <a:lnSpc>
                <a:spcPct val="100000"/>
              </a:lnSpc>
              <a:spcBef>
                <a:spcPts val="745"/>
              </a:spcBef>
              <a:buAutoNum type="arabicPlain"/>
              <a:tabLst>
                <a:tab pos="546735" algn="l"/>
              </a:tabLst>
            </a:pPr>
            <a:r>
              <a:rPr sz="1400" spc="-5" dirty="0">
                <a:latin typeface="Times New Roman"/>
                <a:cs typeface="Times New Roman"/>
              </a:rPr>
              <a:t>Deoxy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saccharides</a:t>
            </a:r>
            <a:endParaRPr sz="1400">
              <a:latin typeface="Times New Roman"/>
              <a:cs typeface="Times New Roman"/>
            </a:endParaRPr>
          </a:p>
          <a:p>
            <a:pPr marL="12700" marR="14604" indent="304165" algn="l" rtl="0">
              <a:lnSpc>
                <a:spcPct val="142900"/>
              </a:lnSpc>
              <a:spcBef>
                <a:spcPts val="25"/>
              </a:spcBef>
            </a:pPr>
            <a:r>
              <a:rPr sz="1400" spc="-10" dirty="0">
                <a:latin typeface="Times New Roman"/>
                <a:cs typeface="Times New Roman"/>
              </a:rPr>
              <a:t>These are used </a:t>
            </a:r>
            <a:r>
              <a:rPr sz="1400" spc="-20" dirty="0">
                <a:latin typeface="Times New Roman"/>
                <a:cs typeface="Times New Roman"/>
              </a:rPr>
              <a:t>in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generating </a:t>
            </a:r>
            <a:r>
              <a:rPr sz="1400" spc="-5" dirty="0">
                <a:latin typeface="Times New Roman"/>
                <a:cs typeface="Times New Roman"/>
              </a:rPr>
              <a:t>diverse </a:t>
            </a:r>
            <a:r>
              <a:rPr sz="1400" spc="-10" dirty="0">
                <a:latin typeface="Times New Roman"/>
                <a:cs typeface="Times New Roman"/>
              </a:rPr>
              <a:t>polymeric </a:t>
            </a:r>
            <a:r>
              <a:rPr sz="1400" spc="-5" dirty="0">
                <a:latin typeface="Times New Roman"/>
                <a:cs typeface="Times New Roman"/>
              </a:rPr>
              <a:t>carbohydrates. </a:t>
            </a:r>
            <a:r>
              <a:rPr sz="1400" spc="-20" dirty="0">
                <a:latin typeface="Times New Roman"/>
                <a:cs typeface="Times New Roman"/>
              </a:rPr>
              <a:t>Some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the derivable species </a:t>
            </a:r>
            <a:r>
              <a:rPr sz="1400" spc="-15" dirty="0">
                <a:latin typeface="Times New Roman"/>
                <a:cs typeface="Times New Roman"/>
              </a:rPr>
              <a:t>may </a:t>
            </a:r>
            <a:r>
              <a:rPr sz="1400" spc="-5" dirty="0">
                <a:latin typeface="Times New Roman"/>
                <a:cs typeface="Times New Roman"/>
              </a:rPr>
              <a:t>act as  intermediary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metabolites.</a:t>
            </a:r>
            <a:endParaRPr sz="1400">
              <a:latin typeface="Times New Roman"/>
              <a:cs typeface="Times New Roman"/>
            </a:endParaRPr>
          </a:p>
          <a:p>
            <a:pPr marL="12700" marR="5080" indent="271145" algn="l" rtl="0">
              <a:lnSpc>
                <a:spcPct val="144300"/>
              </a:lnSpc>
              <a:tabLst>
                <a:tab pos="802005" algn="l"/>
              </a:tabLst>
            </a:pPr>
            <a:r>
              <a:rPr sz="1400" i="1" spc="-20" dirty="0">
                <a:latin typeface="Times New Roman"/>
                <a:cs typeface="Times New Roman"/>
              </a:rPr>
              <a:t>2-	</a:t>
            </a:r>
            <a:r>
              <a:rPr sz="1400" spc="-5" dirty="0">
                <a:latin typeface="Times New Roman"/>
                <a:cs typeface="Times New Roman"/>
              </a:rPr>
              <a:t>deoxy-D-ribose </a:t>
            </a:r>
            <a:r>
              <a:rPr sz="1400" spc="-10" dirty="0">
                <a:latin typeface="Times New Roman"/>
                <a:cs typeface="Times New Roman"/>
              </a:rPr>
              <a:t>(or </a:t>
            </a:r>
            <a:r>
              <a:rPr sz="1400" spc="-5" dirty="0">
                <a:latin typeface="Times New Roman"/>
                <a:cs typeface="Times New Roman"/>
              </a:rPr>
              <a:t>simply: deoxyribose) </a:t>
            </a:r>
            <a:r>
              <a:rPr sz="1400" spc="-15" dirty="0">
                <a:latin typeface="Times New Roman"/>
                <a:cs typeface="Times New Roman"/>
              </a:rPr>
              <a:t>forms </a:t>
            </a:r>
            <a:r>
              <a:rPr sz="1400" spc="-10" dirty="0">
                <a:latin typeface="Times New Roman"/>
                <a:cs typeface="Times New Roman"/>
              </a:rPr>
              <a:t>part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deoxyribonucleosides and deoxyribonucleotides,  which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structural </a:t>
            </a:r>
            <a:r>
              <a:rPr sz="1400" spc="-10" dirty="0">
                <a:latin typeface="Times New Roman"/>
                <a:cs typeface="Times New Roman"/>
              </a:rPr>
              <a:t>monomers </a:t>
            </a:r>
            <a:r>
              <a:rPr sz="1400" spc="5" dirty="0">
                <a:latin typeface="Times New Roman"/>
                <a:cs typeface="Times New Roman"/>
              </a:rPr>
              <a:t>of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DNA.</a:t>
            </a:r>
            <a:endParaRPr sz="1400">
              <a:latin typeface="Times New Roman"/>
              <a:cs typeface="Times New Roman"/>
            </a:endParaRPr>
          </a:p>
          <a:p>
            <a:pPr marL="12700" marR="12700" indent="271145" algn="l" rtl="0">
              <a:lnSpc>
                <a:spcPts val="2430"/>
              </a:lnSpc>
              <a:spcBef>
                <a:spcPts val="180"/>
              </a:spcBef>
            </a:pPr>
            <a:r>
              <a:rPr sz="1400" spc="-5" dirty="0">
                <a:latin typeface="Times New Roman"/>
                <a:cs typeface="Times New Roman"/>
              </a:rPr>
              <a:t>Many monosaccharides </a:t>
            </a:r>
            <a:r>
              <a:rPr sz="1400" spc="-10" dirty="0">
                <a:latin typeface="Times New Roman"/>
                <a:cs typeface="Times New Roman"/>
              </a:rPr>
              <a:t>are involved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synthesis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a </a:t>
            </a:r>
            <a:r>
              <a:rPr sz="1400" spc="-10" dirty="0">
                <a:latin typeface="Times New Roman"/>
                <a:cs typeface="Times New Roman"/>
              </a:rPr>
              <a:t>very </a:t>
            </a:r>
            <a:r>
              <a:rPr sz="1400" spc="-5" dirty="0">
                <a:latin typeface="Times New Roman"/>
                <a:cs typeface="Times New Roman"/>
              </a:rPr>
              <a:t>important </a:t>
            </a:r>
            <a:r>
              <a:rPr sz="1400" spc="-15" dirty="0">
                <a:latin typeface="Times New Roman"/>
                <a:cs typeface="Times New Roman"/>
              </a:rPr>
              <a:t>group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compounds called </a:t>
            </a:r>
            <a:r>
              <a:rPr sz="1400" spc="-10" dirty="0">
                <a:latin typeface="Times New Roman"/>
                <a:cs typeface="Times New Roman"/>
              </a:rPr>
              <a:t>glycosides. </a:t>
            </a:r>
            <a:r>
              <a:rPr sz="1400" dirty="0">
                <a:latin typeface="Times New Roman"/>
                <a:cs typeface="Times New Roman"/>
              </a:rPr>
              <a:t>In  </a:t>
            </a:r>
            <a:r>
              <a:rPr sz="1400" spc="-10" dirty="0">
                <a:latin typeface="Times New Roman"/>
                <a:cs typeface="Times New Roman"/>
              </a:rPr>
              <a:t>particular, </a:t>
            </a:r>
            <a:r>
              <a:rPr sz="1400" spc="-5" dirty="0">
                <a:latin typeface="Times New Roman"/>
                <a:cs typeface="Times New Roman"/>
              </a:rPr>
              <a:t>ribose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deoxyribose </a:t>
            </a:r>
            <a:r>
              <a:rPr sz="1400" spc="-15" dirty="0">
                <a:latin typeface="Times New Roman"/>
                <a:cs typeface="Times New Roman"/>
              </a:rPr>
              <a:t>make </a:t>
            </a:r>
            <a:r>
              <a:rPr sz="1400" spc="-10" dirty="0">
                <a:latin typeface="Times New Roman"/>
                <a:cs typeface="Times New Roman"/>
              </a:rPr>
              <a:t>part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aforementioned </a:t>
            </a:r>
            <a:r>
              <a:rPr sz="1400" spc="-10" dirty="0">
                <a:latin typeface="Times New Roman"/>
                <a:cs typeface="Times New Roman"/>
              </a:rPr>
              <a:t>nucleosides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spc="-10" dirty="0">
                <a:latin typeface="Times New Roman"/>
                <a:cs typeface="Times New Roman"/>
              </a:rPr>
              <a:t>nucleotides </a:t>
            </a:r>
            <a:r>
              <a:rPr sz="1400" spc="-5" dirty="0">
                <a:latin typeface="Times New Roman"/>
                <a:cs typeface="Times New Roman"/>
              </a:rPr>
              <a:t>which</a:t>
            </a:r>
            <a:r>
              <a:rPr sz="1400" spc="8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dirty="0">
                <a:latin typeface="Times New Roman"/>
                <a:cs typeface="Times New Roman"/>
              </a:rPr>
              <a:t>N-glycosides.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6972" y="4139234"/>
            <a:ext cx="8679815" cy="125412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2695575" algn="just" rtl="0">
              <a:lnSpc>
                <a:spcPct val="100000"/>
              </a:lnSpc>
              <a:spcBef>
                <a:spcPts val="844"/>
              </a:spcBef>
            </a:pPr>
            <a:r>
              <a:rPr sz="1400" spc="-5" dirty="0">
                <a:latin typeface="Times New Roman"/>
                <a:cs typeface="Times New Roman"/>
              </a:rPr>
              <a:t>Chemical structure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monosaccharide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derivatives</a:t>
            </a:r>
            <a:endParaRPr sz="1400">
              <a:latin typeface="Times New Roman"/>
              <a:cs typeface="Times New Roman"/>
            </a:endParaRPr>
          </a:p>
          <a:p>
            <a:pPr marL="12700" marR="5080" indent="271145" algn="just" rtl="0">
              <a:lnSpc>
                <a:spcPct val="143700"/>
              </a:lnSpc>
              <a:spcBef>
                <a:spcPts val="10"/>
              </a:spcBef>
            </a:pP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importance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10" dirty="0">
                <a:latin typeface="Times New Roman"/>
                <a:cs typeface="Times New Roman"/>
              </a:rPr>
              <a:t>the role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aminosugars, or aminodeoxysugars. </a:t>
            </a:r>
            <a:r>
              <a:rPr sz="1400" dirty="0">
                <a:latin typeface="Times New Roman"/>
                <a:cs typeface="Times New Roman"/>
              </a:rPr>
              <a:t>D-glucosamine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used in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buildup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essential  structural polysaccharides, </a:t>
            </a:r>
            <a:r>
              <a:rPr sz="1400" spc="-10" dirty="0">
                <a:latin typeface="Times New Roman"/>
                <a:cs typeface="Times New Roman"/>
              </a:rPr>
              <a:t>i.e. hyaluronic acid. D-galactosamine </a:t>
            </a:r>
            <a:r>
              <a:rPr sz="1400" spc="-5" dirty="0">
                <a:latin typeface="Times New Roman"/>
                <a:cs typeface="Times New Roman"/>
              </a:rPr>
              <a:t>takes </a:t>
            </a:r>
            <a:r>
              <a:rPr sz="1400" spc="-10" dirty="0">
                <a:latin typeface="Times New Roman"/>
                <a:cs typeface="Times New Roman"/>
              </a:rPr>
              <a:t>part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synthesis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polysaccharides </a:t>
            </a:r>
            <a:r>
              <a:rPr sz="1400" spc="5" dirty="0">
                <a:latin typeface="Times New Roman"/>
                <a:cs typeface="Times New Roman"/>
              </a:rPr>
              <a:t>of  </a:t>
            </a:r>
            <a:r>
              <a:rPr sz="1400" spc="-10" dirty="0">
                <a:latin typeface="Times New Roman"/>
                <a:cs typeface="Times New Roman"/>
              </a:rPr>
              <a:t>cartilage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tissue.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01687" y="878721"/>
            <a:ext cx="3899549" cy="27406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80740" y="853440"/>
            <a:ext cx="3939540" cy="2782570"/>
          </a:xfrm>
          <a:custGeom>
            <a:avLst/>
            <a:gdLst/>
            <a:ahLst/>
            <a:cxnLst/>
            <a:rect l="l" t="t" r="r" b="b"/>
            <a:pathLst>
              <a:path w="3939540" h="2782570">
                <a:moveTo>
                  <a:pt x="0" y="2782570"/>
                </a:moveTo>
                <a:lnTo>
                  <a:pt x="3939540" y="2782570"/>
                </a:lnTo>
                <a:lnTo>
                  <a:pt x="3939540" y="0"/>
                </a:lnTo>
                <a:lnTo>
                  <a:pt x="0" y="0"/>
                </a:lnTo>
                <a:lnTo>
                  <a:pt x="0" y="2782570"/>
                </a:lnTo>
                <a:close/>
              </a:path>
            </a:pathLst>
          </a:custGeom>
          <a:ln w="9525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1628" y="1019988"/>
            <a:ext cx="8754110" cy="155892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 algn="just" rtl="0">
              <a:lnSpc>
                <a:spcPct val="100000"/>
              </a:lnSpc>
              <a:spcBef>
                <a:spcPts val="844"/>
              </a:spcBef>
            </a:pPr>
            <a:r>
              <a:rPr sz="1400" b="1" spc="-5" dirty="0">
                <a:latin typeface="Times New Roman"/>
                <a:cs typeface="Times New Roman"/>
              </a:rPr>
              <a:t>Biological importance </a:t>
            </a:r>
            <a:r>
              <a:rPr sz="1400" b="1" spc="-20" dirty="0">
                <a:latin typeface="Times New Roman"/>
                <a:cs typeface="Times New Roman"/>
              </a:rPr>
              <a:t>of</a:t>
            </a:r>
            <a:r>
              <a:rPr sz="1400" b="1" spc="6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monosaccharides:</a:t>
            </a:r>
            <a:endParaRPr sz="1400">
              <a:latin typeface="Times New Roman"/>
              <a:cs typeface="Times New Roman"/>
            </a:endParaRPr>
          </a:p>
          <a:p>
            <a:pPr marL="97790" marR="5080" indent="271145" algn="just" rtl="0">
              <a:lnSpc>
                <a:spcPct val="143400"/>
              </a:lnSpc>
              <a:spcBef>
                <a:spcPts val="15"/>
              </a:spcBef>
            </a:pPr>
            <a:r>
              <a:rPr sz="1400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cell, the monosaccharides are used </a:t>
            </a:r>
            <a:r>
              <a:rPr sz="1400" spc="-5" dirty="0">
                <a:latin typeface="Times New Roman"/>
                <a:cs typeface="Times New Roman"/>
              </a:rPr>
              <a:t>as a </a:t>
            </a:r>
            <a:r>
              <a:rPr sz="1400" spc="-10" dirty="0">
                <a:latin typeface="Times New Roman"/>
                <a:cs typeface="Times New Roman"/>
              </a:rPr>
              <a:t>source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energy. Monosaccharides </a:t>
            </a:r>
            <a:r>
              <a:rPr sz="1400" dirty="0">
                <a:latin typeface="Times New Roman"/>
                <a:cs typeface="Times New Roman"/>
              </a:rPr>
              <a:t>(as </a:t>
            </a:r>
            <a:r>
              <a:rPr sz="1400" spc="-5" dirty="0">
                <a:latin typeface="Times New Roman"/>
                <a:cs typeface="Times New Roman"/>
              </a:rPr>
              <a:t>well as </a:t>
            </a:r>
            <a:r>
              <a:rPr sz="1400" spc="-10" dirty="0">
                <a:latin typeface="Times New Roman"/>
                <a:cs typeface="Times New Roman"/>
              </a:rPr>
              <a:t>polysaccharides) </a:t>
            </a:r>
            <a:r>
              <a:rPr sz="1400" spc="-5" dirty="0">
                <a:latin typeface="Times New Roman"/>
                <a:cs typeface="Times New Roman"/>
              </a:rPr>
              <a:t>as  distinct from </a:t>
            </a:r>
            <a:r>
              <a:rPr sz="1400" spc="-10" dirty="0">
                <a:latin typeface="Times New Roman"/>
                <a:cs typeface="Times New Roman"/>
              </a:rPr>
              <a:t>other </a:t>
            </a:r>
            <a:r>
              <a:rPr sz="1400" spc="-5" dirty="0">
                <a:latin typeface="Times New Roman"/>
                <a:cs typeface="Times New Roman"/>
              </a:rPr>
              <a:t>compounds,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an energy substrate </a:t>
            </a:r>
            <a:r>
              <a:rPr sz="1400" spc="-10" dirty="0">
                <a:latin typeface="Times New Roman"/>
                <a:cs typeface="Times New Roman"/>
              </a:rPr>
              <a:t>for the </a:t>
            </a:r>
            <a:r>
              <a:rPr sz="1400" spc="-5" dirty="0">
                <a:latin typeface="Times New Roman"/>
                <a:cs typeface="Times New Roman"/>
              </a:rPr>
              <a:t>cells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human </a:t>
            </a:r>
            <a:r>
              <a:rPr sz="1400" spc="-5" dirty="0">
                <a:latin typeface="Times New Roman"/>
                <a:cs typeface="Times New Roman"/>
              </a:rPr>
              <a:t>and animal organisms </a:t>
            </a:r>
            <a:r>
              <a:rPr sz="1400" dirty="0">
                <a:latin typeface="Times New Roman"/>
                <a:cs typeface="Times New Roman"/>
              </a:rPr>
              <a:t>both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presence 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absence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oxygen. Moreover, monosaccharides and </a:t>
            </a:r>
            <a:r>
              <a:rPr sz="1400" dirty="0">
                <a:latin typeface="Times New Roman"/>
                <a:cs typeface="Times New Roman"/>
              </a:rPr>
              <a:t>their </a:t>
            </a:r>
            <a:r>
              <a:rPr sz="1400" spc="-5" dirty="0">
                <a:latin typeface="Times New Roman"/>
                <a:cs typeface="Times New Roman"/>
              </a:rPr>
              <a:t>derivatives </a:t>
            </a:r>
            <a:r>
              <a:rPr sz="1400" spc="-10" dirty="0">
                <a:latin typeface="Times New Roman"/>
                <a:cs typeface="Times New Roman"/>
              </a:rPr>
              <a:t>are involved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buildup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dirty="0">
                <a:latin typeface="Times New Roman"/>
                <a:cs typeface="Times New Roman"/>
              </a:rPr>
              <a:t>diverse  </a:t>
            </a:r>
            <a:r>
              <a:rPr sz="1400" spc="-5" dirty="0">
                <a:latin typeface="Times New Roman"/>
                <a:cs typeface="Times New Roman"/>
              </a:rPr>
              <a:t>biological molecules, </a:t>
            </a:r>
            <a:r>
              <a:rPr sz="1400" spc="-10" dirty="0">
                <a:latin typeface="Times New Roman"/>
                <a:cs typeface="Times New Roman"/>
              </a:rPr>
              <a:t>i.e.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performance of a </a:t>
            </a:r>
            <a:r>
              <a:rPr sz="1400" spc="-10" dirty="0">
                <a:latin typeface="Times New Roman"/>
                <a:cs typeface="Times New Roman"/>
              </a:rPr>
              <a:t>plastic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function.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6972" y="3827831"/>
            <a:ext cx="8678545" cy="21691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271145" algn="just" rtl="0">
              <a:lnSpc>
                <a:spcPct val="143600"/>
              </a:lnSpc>
              <a:spcBef>
                <a:spcPts val="90"/>
              </a:spcBef>
            </a:pPr>
            <a:r>
              <a:rPr sz="1400" b="1" spc="-5" dirty="0">
                <a:latin typeface="Times New Roman"/>
                <a:cs typeface="Times New Roman"/>
              </a:rPr>
              <a:t>Oligosaccharides, </a:t>
            </a:r>
            <a:r>
              <a:rPr sz="1400" spc="-10" dirty="0">
                <a:latin typeface="Times New Roman"/>
                <a:cs typeface="Times New Roman"/>
              </a:rPr>
              <a:t>are carbohydrates </a:t>
            </a:r>
            <a:r>
              <a:rPr sz="1400" spc="-5" dirty="0">
                <a:latin typeface="Times New Roman"/>
                <a:cs typeface="Times New Roman"/>
              </a:rPr>
              <a:t>possessing two to ten monosaccharide </a:t>
            </a:r>
            <a:r>
              <a:rPr sz="1400" spc="-10" dirty="0">
                <a:latin typeface="Times New Roman"/>
                <a:cs typeface="Times New Roman"/>
              </a:rPr>
              <a:t>units </a:t>
            </a:r>
            <a:r>
              <a:rPr sz="1400" spc="-5" dirty="0">
                <a:latin typeface="Times New Roman"/>
                <a:cs typeface="Times New Roman"/>
              </a:rPr>
              <a:t>linked </a:t>
            </a:r>
            <a:r>
              <a:rPr sz="1400" spc="5" dirty="0">
                <a:latin typeface="Times New Roman"/>
                <a:cs typeface="Times New Roman"/>
              </a:rPr>
              <a:t>by </a:t>
            </a:r>
            <a:r>
              <a:rPr sz="1400" spc="-10" dirty="0">
                <a:latin typeface="Times New Roman"/>
                <a:cs typeface="Times New Roman"/>
              </a:rPr>
              <a:t>glycoside </a:t>
            </a:r>
            <a:r>
              <a:rPr sz="1400" spc="-5" dirty="0">
                <a:latin typeface="Times New Roman"/>
                <a:cs typeface="Times New Roman"/>
              </a:rPr>
              <a:t>bonds. They  differ from </a:t>
            </a:r>
            <a:r>
              <a:rPr sz="1400" spc="-10" dirty="0">
                <a:latin typeface="Times New Roman"/>
                <a:cs typeface="Times New Roman"/>
              </a:rPr>
              <a:t>one </a:t>
            </a:r>
            <a:r>
              <a:rPr sz="1400" spc="-5" dirty="0">
                <a:latin typeface="Times New Roman"/>
                <a:cs typeface="Times New Roman"/>
              </a:rPr>
              <a:t>another in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monosaccharide composition and in </a:t>
            </a:r>
            <a:r>
              <a:rPr sz="1400" spc="-10" dirty="0">
                <a:latin typeface="Times New Roman"/>
                <a:cs typeface="Times New Roman"/>
              </a:rPr>
              <a:t>the type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glycoside bond. Among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most  widespread oligosaccharides worth mentioning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are:</a:t>
            </a:r>
            <a:endParaRPr sz="1400">
              <a:latin typeface="Times New Roman"/>
              <a:cs typeface="Times New Roman"/>
            </a:endParaRPr>
          </a:p>
          <a:p>
            <a:pPr marL="445134" indent="-161925" algn="l" rtl="0">
              <a:lnSpc>
                <a:spcPct val="100000"/>
              </a:lnSpc>
              <a:spcBef>
                <a:spcPts val="745"/>
              </a:spcBef>
              <a:buSzPct val="78571"/>
              <a:buFont typeface="Symbol"/>
              <a:buChar char=""/>
              <a:tabLst>
                <a:tab pos="445770" algn="l"/>
              </a:tabLst>
            </a:pPr>
            <a:r>
              <a:rPr sz="1400" spc="-10" dirty="0">
                <a:latin typeface="Times New Roman"/>
                <a:cs typeface="Times New Roman"/>
              </a:rPr>
              <a:t>sucrose (cane </a:t>
            </a:r>
            <a:r>
              <a:rPr sz="1400" spc="-5" dirty="0">
                <a:latin typeface="Times New Roman"/>
                <a:cs typeface="Times New Roman"/>
              </a:rPr>
              <a:t>sugar, beet </a:t>
            </a:r>
            <a:r>
              <a:rPr sz="1400" spc="-10" dirty="0">
                <a:latin typeface="Times New Roman"/>
                <a:cs typeface="Times New Roman"/>
              </a:rPr>
              <a:t>sugar) </a:t>
            </a:r>
            <a:r>
              <a:rPr sz="1400" spc="-5" dirty="0">
                <a:latin typeface="Times New Roman"/>
                <a:cs typeface="Times New Roman"/>
              </a:rPr>
              <a:t>widely distributed in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plants,</a:t>
            </a:r>
            <a:endParaRPr sz="1400">
              <a:latin typeface="Times New Roman"/>
              <a:cs typeface="Times New Roman"/>
            </a:endParaRPr>
          </a:p>
          <a:p>
            <a:pPr marL="433070" indent="-149860" algn="l" rtl="0">
              <a:lnSpc>
                <a:spcPct val="100000"/>
              </a:lnSpc>
              <a:spcBef>
                <a:spcPts val="720"/>
              </a:spcBef>
              <a:buSzPct val="78571"/>
              <a:buFont typeface="Symbol"/>
              <a:buChar char=""/>
              <a:tabLst>
                <a:tab pos="433705" algn="l"/>
              </a:tabLst>
            </a:pPr>
            <a:r>
              <a:rPr sz="1400" spc="-5" dirty="0">
                <a:latin typeface="Times New Roman"/>
                <a:cs typeface="Times New Roman"/>
              </a:rPr>
              <a:t>maltose </a:t>
            </a:r>
            <a:r>
              <a:rPr sz="1400" spc="-10" dirty="0">
                <a:latin typeface="Times New Roman"/>
                <a:cs typeface="Times New Roman"/>
              </a:rPr>
              <a:t>(malt sugar), </a:t>
            </a:r>
            <a:r>
              <a:rPr sz="1400" spc="-5" dirty="0">
                <a:latin typeface="Times New Roman"/>
                <a:cs typeface="Times New Roman"/>
              </a:rPr>
              <a:t>a </a:t>
            </a:r>
            <a:r>
              <a:rPr sz="1400" spc="-10" dirty="0">
                <a:latin typeface="Times New Roman"/>
                <a:cs typeface="Times New Roman"/>
              </a:rPr>
              <a:t>product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dirty="0">
                <a:latin typeface="Times New Roman"/>
                <a:cs typeface="Times New Roman"/>
              </a:rPr>
              <a:t>partial </a:t>
            </a:r>
            <a:r>
              <a:rPr sz="1400" spc="-10" dirty="0">
                <a:latin typeface="Times New Roman"/>
                <a:cs typeface="Times New Roman"/>
              </a:rPr>
              <a:t>hydrolysis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dirty="0">
                <a:latin typeface="Times New Roman"/>
                <a:cs typeface="Times New Roman"/>
              </a:rPr>
              <a:t>starch </a:t>
            </a:r>
            <a:r>
              <a:rPr sz="1400" spc="-5" dirty="0">
                <a:latin typeface="Times New Roman"/>
                <a:cs typeface="Times New Roman"/>
              </a:rPr>
              <a:t>in plants and glycogen in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animals,</a:t>
            </a:r>
            <a:endParaRPr sz="1400">
              <a:latin typeface="Times New Roman"/>
              <a:cs typeface="Times New Roman"/>
            </a:endParaRPr>
          </a:p>
          <a:p>
            <a:pPr marL="445134" indent="-161925" algn="l" rtl="0">
              <a:lnSpc>
                <a:spcPct val="100000"/>
              </a:lnSpc>
              <a:spcBef>
                <a:spcPts val="745"/>
              </a:spcBef>
              <a:buSzPct val="78571"/>
              <a:buFont typeface="Symbol"/>
              <a:buChar char=""/>
              <a:tabLst>
                <a:tab pos="445770" algn="l"/>
              </a:tabLst>
            </a:pPr>
            <a:r>
              <a:rPr sz="1400" spc="-10" dirty="0">
                <a:latin typeface="Times New Roman"/>
                <a:cs typeface="Times New Roman"/>
              </a:rPr>
              <a:t>lactose </a:t>
            </a:r>
            <a:r>
              <a:rPr sz="1400" spc="-5" dirty="0">
                <a:latin typeface="Times New Roman"/>
                <a:cs typeface="Times New Roman"/>
              </a:rPr>
              <a:t>(milk sugar) </a:t>
            </a:r>
            <a:r>
              <a:rPr sz="1400" spc="-10" dirty="0">
                <a:latin typeface="Times New Roman"/>
                <a:cs typeface="Times New Roman"/>
              </a:rPr>
              <a:t>found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15" dirty="0">
                <a:latin typeface="Times New Roman"/>
                <a:cs typeface="Times New Roman"/>
              </a:rPr>
              <a:t>milk </a:t>
            </a:r>
            <a:r>
              <a:rPr sz="1400" spc="5" dirty="0">
                <a:latin typeface="Times New Roman"/>
                <a:cs typeface="Times New Roman"/>
              </a:rPr>
              <a:t>of all</a:t>
            </a:r>
            <a:r>
              <a:rPr sz="1400" spc="8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mammals,</a:t>
            </a:r>
            <a:endParaRPr sz="1400">
              <a:latin typeface="Times New Roman"/>
              <a:cs typeface="Times New Roman"/>
            </a:endParaRPr>
          </a:p>
          <a:p>
            <a:pPr marL="445134" indent="-161925" algn="l" rtl="0">
              <a:lnSpc>
                <a:spcPct val="100000"/>
              </a:lnSpc>
              <a:spcBef>
                <a:spcPts val="720"/>
              </a:spcBef>
              <a:buSzPct val="78571"/>
              <a:buFont typeface="Symbol"/>
              <a:buChar char=""/>
              <a:tabLst>
                <a:tab pos="445770" algn="l"/>
              </a:tabLst>
            </a:pPr>
            <a:r>
              <a:rPr sz="1400" spc="-5" dirty="0">
                <a:latin typeface="Times New Roman"/>
                <a:cs typeface="Times New Roman"/>
              </a:rPr>
              <a:t>trehalose, </a:t>
            </a:r>
            <a:r>
              <a:rPr sz="1400" spc="-10" dirty="0">
                <a:latin typeface="Times New Roman"/>
                <a:cs typeface="Times New Roman"/>
              </a:rPr>
              <a:t>present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numerous </a:t>
            </a:r>
            <a:r>
              <a:rPr sz="1400" spc="-5" dirty="0">
                <a:latin typeface="Times New Roman"/>
                <a:cs typeface="Times New Roman"/>
              </a:rPr>
              <a:t>lower and higher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fungi.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856</Words>
  <Application>Microsoft Office PowerPoint</Application>
  <PresentationFormat>Custom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مركز المدار</dc:creator>
  <cp:lastModifiedBy>Maher</cp:lastModifiedBy>
  <cp:revision>4</cp:revision>
  <dcterms:created xsi:type="dcterms:W3CDTF">2019-04-21T20:27:59Z</dcterms:created>
  <dcterms:modified xsi:type="dcterms:W3CDTF">2019-10-20T05:50:56Z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2019-04-21T00:00:00Z</vt:filetime>
  </property>
</Properties>
</file>